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2" r:id="rId3"/>
    <p:sldId id="263" r:id="rId4"/>
    <p:sldId id="264" r:id="rId5"/>
    <p:sldId id="265" r:id="rId6"/>
    <p:sldId id="268" r:id="rId7"/>
    <p:sldId id="267"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p:scale>
          <a:sx n="58" d="100"/>
          <a:sy n="58" d="100"/>
        </p:scale>
        <p:origin x="-413" y="8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51DF303-6ABA-451D-918B-F8E9E73E43C6}" type="datetimeFigureOut">
              <a:rPr lang="en-GB" smtClean="0"/>
              <a:t>08/11/2019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2929127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1DF303-6ABA-451D-918B-F8E9E73E43C6}" type="datetimeFigureOut">
              <a:rPr lang="en-GB" smtClean="0"/>
              <a:t>08/11/2019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2476772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1DF303-6ABA-451D-918B-F8E9E73E43C6}" type="datetimeFigureOut">
              <a:rPr lang="en-GB" smtClean="0"/>
              <a:t>08/11/2019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96336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51DF303-6ABA-451D-918B-F8E9E73E43C6}" type="datetimeFigureOut">
              <a:rPr lang="en-GB" smtClean="0"/>
              <a:t>08/11/2019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686086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51DF303-6ABA-451D-918B-F8E9E73E43C6}" type="datetimeFigureOut">
              <a:rPr lang="en-GB" smtClean="0"/>
              <a:t>08/11/2019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78914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51DF303-6ABA-451D-918B-F8E9E73E43C6}" type="datetimeFigureOut">
              <a:rPr lang="en-GB" smtClean="0"/>
              <a:t>08/11/2019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2483507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DF303-6ABA-451D-918B-F8E9E73E43C6}" type="datetimeFigureOut">
              <a:rPr lang="en-GB" smtClean="0"/>
              <a:t>08/11/2019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3928227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1DF303-6ABA-451D-918B-F8E9E73E43C6}" type="datetimeFigureOut">
              <a:rPr lang="en-GB" smtClean="0"/>
              <a:t>08/11/2019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4021168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1DF303-6ABA-451D-918B-F8E9E73E43C6}" type="datetimeFigureOut">
              <a:rPr lang="en-GB" smtClean="0"/>
              <a:t>08/11/2019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2288939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1DF303-6ABA-451D-918B-F8E9E73E43C6}" type="datetimeFigureOut">
              <a:rPr lang="en-GB" smtClean="0"/>
              <a:t>08/11/2019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3011308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1DF303-6ABA-451D-918B-F8E9E73E43C6}" type="datetimeFigureOut">
              <a:rPr lang="en-GB" smtClean="0"/>
              <a:t>08/11/2019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3E1C2A-4081-43A8-A3C7-146E801C04DA}" type="slidenum">
              <a:rPr lang="en-GB" smtClean="0"/>
              <a:t>‹#›</a:t>
            </a:fld>
            <a:endParaRPr lang="en-GB"/>
          </a:p>
        </p:txBody>
      </p:sp>
    </p:spTree>
    <p:extLst>
      <p:ext uri="{BB962C8B-B14F-4D97-AF65-F5344CB8AC3E}">
        <p14:creationId xmlns:p14="http://schemas.microsoft.com/office/powerpoint/2010/main" val="6693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1DF303-6ABA-451D-918B-F8E9E73E43C6}" type="datetimeFigureOut">
              <a:rPr lang="en-GB" smtClean="0"/>
              <a:t>08/11/2019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3E1C2A-4081-43A8-A3C7-146E801C04DA}" type="slidenum">
              <a:rPr lang="en-GB" smtClean="0"/>
              <a:t>‹#›</a:t>
            </a:fld>
            <a:endParaRPr lang="en-GB"/>
          </a:p>
        </p:txBody>
      </p:sp>
    </p:spTree>
    <p:extLst>
      <p:ext uri="{BB962C8B-B14F-4D97-AF65-F5344CB8AC3E}">
        <p14:creationId xmlns:p14="http://schemas.microsoft.com/office/powerpoint/2010/main" val="19014105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9417" y="1238594"/>
            <a:ext cx="10883661" cy="5016758"/>
          </a:xfrm>
          <a:prstGeom prst="rect">
            <a:avLst/>
          </a:prstGeom>
        </p:spPr>
        <p:txBody>
          <a:bodyPr wrap="square">
            <a:spAutoFit/>
          </a:bodyPr>
          <a:lstStyle/>
          <a:p>
            <a:pPr algn="just"/>
            <a:r>
              <a:rPr lang="en-US" sz="1600" b="1" dirty="0" smtClean="0">
                <a:solidFill>
                  <a:srgbClr val="7A0000"/>
                </a:solidFill>
              </a:rPr>
              <a:t>Chair</a:t>
            </a:r>
          </a:p>
          <a:p>
            <a:pPr algn="just"/>
            <a:endParaRPr lang="en-GB" sz="1600" dirty="0">
              <a:solidFill>
                <a:srgbClr val="7A0000"/>
              </a:solidFill>
            </a:endParaRPr>
          </a:p>
          <a:p>
            <a:pPr algn="just"/>
            <a:r>
              <a:rPr lang="en-US" sz="1600" dirty="0">
                <a:solidFill>
                  <a:srgbClr val="7A0000"/>
                </a:solidFill>
              </a:rPr>
              <a:t>The Chair provides leadership for the committee, approves the agenda for meetings and manages meetings in line with the agenda</a:t>
            </a:r>
            <a:r>
              <a:rPr lang="en-US" sz="1600" dirty="0" smtClean="0">
                <a:solidFill>
                  <a:srgbClr val="7A0000"/>
                </a:solidFill>
              </a:rPr>
              <a:t>.</a:t>
            </a:r>
          </a:p>
          <a:p>
            <a:pPr algn="just"/>
            <a:endParaRPr lang="en-GB" sz="1600" dirty="0">
              <a:solidFill>
                <a:srgbClr val="7A0000"/>
              </a:solidFill>
            </a:endParaRPr>
          </a:p>
          <a:p>
            <a:pPr algn="just"/>
            <a:r>
              <a:rPr lang="en-US" sz="1600" dirty="0">
                <a:solidFill>
                  <a:srgbClr val="7A0000"/>
                </a:solidFill>
              </a:rPr>
              <a:t>The Chair makes sure that new members feel welcome and their contributions valued, that issues are properly debated at meetings and an agreement is reached.  The Chair should remain impartial in meetings and facilitate decision-making, but will have a casting vote in the event a consensus cannot be reached</a:t>
            </a:r>
            <a:r>
              <a:rPr lang="en-US" sz="1600" dirty="0" smtClean="0">
                <a:solidFill>
                  <a:srgbClr val="7A0000"/>
                </a:solidFill>
              </a:rPr>
              <a:t>.</a:t>
            </a:r>
          </a:p>
          <a:p>
            <a:pPr algn="just"/>
            <a:endParaRPr lang="en-GB" sz="1600" dirty="0">
              <a:solidFill>
                <a:srgbClr val="7A0000"/>
              </a:solidFill>
            </a:endParaRPr>
          </a:p>
          <a:p>
            <a:pPr algn="just"/>
            <a:r>
              <a:rPr lang="en-US" sz="1600" dirty="0">
                <a:solidFill>
                  <a:srgbClr val="7A0000"/>
                </a:solidFill>
              </a:rPr>
              <a:t>The Chair will work closely with the Treasurer and Secretary to ensure that FREDs is run effectively. The Chair will be one of three designated signatories and will approve expenses on behalf of FREDs along with other designated signatories</a:t>
            </a:r>
            <a:r>
              <a:rPr lang="en-US" sz="1600" dirty="0" smtClean="0">
                <a:solidFill>
                  <a:srgbClr val="7A0000"/>
                </a:solidFill>
              </a:rPr>
              <a:t>.</a:t>
            </a:r>
          </a:p>
          <a:p>
            <a:pPr algn="just"/>
            <a:endParaRPr lang="en-GB" sz="1600" dirty="0">
              <a:solidFill>
                <a:srgbClr val="7A0000"/>
              </a:solidFill>
            </a:endParaRPr>
          </a:p>
          <a:p>
            <a:pPr algn="just"/>
            <a:r>
              <a:rPr lang="en-US" sz="1600" b="1" dirty="0">
                <a:solidFill>
                  <a:srgbClr val="7A0000"/>
                </a:solidFill>
              </a:rPr>
              <a:t>Main duties</a:t>
            </a:r>
            <a:r>
              <a:rPr lang="en-US" sz="1600" b="1" dirty="0" smtClean="0">
                <a:solidFill>
                  <a:srgbClr val="7A0000"/>
                </a:solidFill>
              </a:rPr>
              <a:t>:</a:t>
            </a:r>
          </a:p>
          <a:p>
            <a:pPr algn="just"/>
            <a:endParaRPr lang="en-GB" sz="1600" dirty="0">
              <a:solidFill>
                <a:srgbClr val="7A0000"/>
              </a:solidFill>
            </a:endParaRPr>
          </a:p>
          <a:p>
            <a:pPr marL="285750" lvl="0" indent="-285750" algn="just">
              <a:buFont typeface="Arial" panose="020B0604020202020204" pitchFamily="34" charset="0"/>
              <a:buChar char="•"/>
            </a:pPr>
            <a:r>
              <a:rPr lang="en-US" sz="1600" dirty="0">
                <a:solidFill>
                  <a:srgbClr val="7A0000"/>
                </a:solidFill>
              </a:rPr>
              <a:t>Provide leadership</a:t>
            </a:r>
            <a:endParaRPr lang="en-GB" sz="1600" dirty="0">
              <a:solidFill>
                <a:srgbClr val="7A0000"/>
              </a:solidFill>
            </a:endParaRPr>
          </a:p>
          <a:p>
            <a:pPr marL="285750" lvl="0" indent="-285750" algn="just">
              <a:buFont typeface="Arial" panose="020B0604020202020204" pitchFamily="34" charset="0"/>
              <a:buChar char="•"/>
            </a:pPr>
            <a:r>
              <a:rPr lang="en-US" sz="1600" dirty="0">
                <a:solidFill>
                  <a:srgbClr val="7A0000"/>
                </a:solidFill>
              </a:rPr>
              <a:t>Be the main liaison between the FREDs and the School Senior Leadership Team</a:t>
            </a:r>
            <a:endParaRPr lang="en-GB" sz="1600" dirty="0">
              <a:solidFill>
                <a:srgbClr val="7A0000"/>
              </a:solidFill>
            </a:endParaRPr>
          </a:p>
          <a:p>
            <a:pPr marL="285750" lvl="0" indent="-285750" algn="just">
              <a:buFont typeface="Arial" panose="020B0604020202020204" pitchFamily="34" charset="0"/>
              <a:buChar char="•"/>
            </a:pPr>
            <a:r>
              <a:rPr lang="en-US" sz="1600" dirty="0">
                <a:solidFill>
                  <a:srgbClr val="7A0000"/>
                </a:solidFill>
              </a:rPr>
              <a:t>Approve the agenda for meetings</a:t>
            </a:r>
            <a:endParaRPr lang="en-GB" sz="1600" dirty="0">
              <a:solidFill>
                <a:srgbClr val="7A0000"/>
              </a:solidFill>
            </a:endParaRPr>
          </a:p>
          <a:p>
            <a:pPr marL="285750" lvl="0" indent="-285750" algn="just">
              <a:buFont typeface="Arial" panose="020B0604020202020204" pitchFamily="34" charset="0"/>
              <a:buChar char="•"/>
            </a:pPr>
            <a:r>
              <a:rPr lang="en-US" sz="1600" dirty="0">
                <a:solidFill>
                  <a:srgbClr val="7A0000"/>
                </a:solidFill>
              </a:rPr>
              <a:t>Get to know members of the committee</a:t>
            </a:r>
            <a:endParaRPr lang="en-GB" sz="1600" dirty="0">
              <a:solidFill>
                <a:srgbClr val="7A0000"/>
              </a:solidFill>
            </a:endParaRPr>
          </a:p>
          <a:p>
            <a:pPr marL="285750" lvl="0" indent="-285750" algn="just">
              <a:buFont typeface="Arial" panose="020B0604020202020204" pitchFamily="34" charset="0"/>
              <a:buChar char="•"/>
            </a:pPr>
            <a:r>
              <a:rPr lang="en-US" sz="1600" dirty="0">
                <a:solidFill>
                  <a:srgbClr val="7A0000"/>
                </a:solidFill>
              </a:rPr>
              <a:t>Run meetings in an efficient and timely manner and ensure everyone is able to contribute</a:t>
            </a:r>
            <a:endParaRPr lang="en-GB" sz="1600" dirty="0">
              <a:solidFill>
                <a:srgbClr val="7A0000"/>
              </a:solidFill>
            </a:endParaRPr>
          </a:p>
          <a:p>
            <a:pPr marL="285750" lvl="0" indent="-285750" algn="just">
              <a:buFont typeface="Arial" panose="020B0604020202020204" pitchFamily="34" charset="0"/>
              <a:buChar char="•"/>
            </a:pPr>
            <a:r>
              <a:rPr lang="en-US" sz="1600" dirty="0">
                <a:solidFill>
                  <a:srgbClr val="7A0000"/>
                </a:solidFill>
              </a:rPr>
              <a:t>Sign </a:t>
            </a:r>
            <a:r>
              <a:rPr lang="en-US" sz="1600" dirty="0" err="1">
                <a:solidFill>
                  <a:srgbClr val="7A0000"/>
                </a:solidFill>
              </a:rPr>
              <a:t>cheques</a:t>
            </a:r>
            <a:r>
              <a:rPr lang="en-US" sz="1600" dirty="0">
                <a:solidFill>
                  <a:srgbClr val="7A0000"/>
                </a:solidFill>
              </a:rPr>
              <a:t> / approve expenses with one other designated signatory</a:t>
            </a:r>
            <a:endParaRPr lang="en-GB" sz="1600" dirty="0">
              <a:solidFill>
                <a:srgbClr val="7A0000"/>
              </a:solidFill>
            </a:endParaRPr>
          </a:p>
        </p:txBody>
      </p:sp>
      <p:pic>
        <p:nvPicPr>
          <p:cNvPr id="5" name="Picture 4"/>
          <p:cNvPicPr>
            <a:picLocks noChangeAspect="1"/>
          </p:cNvPicPr>
          <p:nvPr/>
        </p:nvPicPr>
        <p:blipFill>
          <a:blip r:embed="rId2"/>
          <a:stretch>
            <a:fillRect/>
          </a:stretch>
        </p:blipFill>
        <p:spPr>
          <a:xfrm>
            <a:off x="10589057" y="-59959"/>
            <a:ext cx="1324021" cy="1319591"/>
          </a:xfrm>
          <a:prstGeom prst="rect">
            <a:avLst/>
          </a:prstGeom>
        </p:spPr>
      </p:pic>
      <p:sp>
        <p:nvSpPr>
          <p:cNvPr id="6" name="Title 1"/>
          <p:cNvSpPr txBox="1">
            <a:spLocks/>
          </p:cNvSpPr>
          <p:nvPr/>
        </p:nvSpPr>
        <p:spPr>
          <a:xfrm>
            <a:off x="4028379" y="405918"/>
            <a:ext cx="4885736" cy="4099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rPr>
              <a:t>FREDs </a:t>
            </a:r>
            <a:r>
              <a:rPr kumimoji="0" lang="en-GB" sz="2400" b="1" i="0" u="none" strike="noStrike" kern="1200" cap="none" spc="0" normalizeH="0" baseline="0" noProof="0" dirty="0" smtClean="0">
                <a:ln>
                  <a:noFill/>
                </a:ln>
                <a:solidFill>
                  <a:srgbClr val="7A0000"/>
                </a:solidFill>
                <a:effectLst/>
                <a:uLnTx/>
                <a:uFillTx/>
                <a:latin typeface="Calibri Light" panose="020F0302020204030204"/>
                <a:ea typeface="+mj-ea"/>
                <a:cs typeface="+mj-cs"/>
              </a:rPr>
              <a:t>Committee Roles</a:t>
            </a:r>
            <a:endPar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89876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9417" y="1238594"/>
            <a:ext cx="10883661" cy="40318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Vice-Chair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The Vice-Chair supports the Chair and deputises for them when necessary</a:t>
            </a: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The Vice-Chair helps ensure the Committee and all the events continue to run smoothly. </a:t>
            </a:r>
            <a:endPar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The Vice-Chair may also be involved in co-signing </a:t>
            </a:r>
            <a:r>
              <a:rPr kumimoji="0" lang="en-US" sz="1600" b="0" i="0" u="none" strike="noStrike" kern="1200" cap="none" spc="0" normalizeH="0" baseline="0" noProof="0" dirty="0" err="1" smtClean="0">
                <a:ln>
                  <a:noFill/>
                </a:ln>
                <a:solidFill>
                  <a:srgbClr val="7A0000"/>
                </a:solidFill>
                <a:effectLst/>
                <a:uLnTx/>
                <a:uFillTx/>
                <a:latin typeface="Calibri" panose="020F0502020204030204"/>
                <a:ea typeface="+mn-ea"/>
                <a:cs typeface="+mn-cs"/>
              </a:rPr>
              <a:t>cheques</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 / expenses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on behalf of FREDs.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
            </a:r>
            <a:b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b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7A0000"/>
                </a:solidFill>
                <a:effectLst/>
                <a:uLnTx/>
                <a:uFillTx/>
                <a:latin typeface="Calibri" panose="020F0502020204030204"/>
                <a:ea typeface="+mn-ea"/>
                <a:cs typeface="+mn-cs"/>
              </a:rPr>
              <a:t>Main duties</a:t>
            </a: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Chair meeting in the absence of the Chair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Draw up annual FREDs calendar of events with the Chair and </a:t>
            </a: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Events Co-Ordinator</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Prepare meeting agendas with the </a:t>
            </a: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Chair and Secretary</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Welcome and involve other parents into FREDs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Lead parent and wider school community engagement in FREDs (class representatives, use of local contacts and skills)</a:t>
            </a:r>
          </a:p>
        </p:txBody>
      </p:sp>
      <p:pic>
        <p:nvPicPr>
          <p:cNvPr id="5" name="Picture 4"/>
          <p:cNvPicPr>
            <a:picLocks noChangeAspect="1"/>
          </p:cNvPicPr>
          <p:nvPr/>
        </p:nvPicPr>
        <p:blipFill>
          <a:blip r:embed="rId2"/>
          <a:stretch>
            <a:fillRect/>
          </a:stretch>
        </p:blipFill>
        <p:spPr>
          <a:xfrm>
            <a:off x="10589057" y="-59959"/>
            <a:ext cx="1324021" cy="1319591"/>
          </a:xfrm>
          <a:prstGeom prst="rect">
            <a:avLst/>
          </a:prstGeom>
        </p:spPr>
      </p:pic>
      <p:sp>
        <p:nvSpPr>
          <p:cNvPr id="6" name="Title 1"/>
          <p:cNvSpPr txBox="1">
            <a:spLocks/>
          </p:cNvSpPr>
          <p:nvPr/>
        </p:nvSpPr>
        <p:spPr>
          <a:xfrm>
            <a:off x="4028379" y="405918"/>
            <a:ext cx="4885736" cy="4099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rPr>
              <a:t>FREDs </a:t>
            </a:r>
            <a:r>
              <a:rPr kumimoji="0" lang="en-GB" sz="2400" b="1" i="0" u="none" strike="noStrike" kern="1200" cap="none" spc="0" normalizeH="0" baseline="0" noProof="0" dirty="0" smtClean="0">
                <a:ln>
                  <a:noFill/>
                </a:ln>
                <a:solidFill>
                  <a:srgbClr val="7A0000"/>
                </a:solidFill>
                <a:effectLst/>
                <a:uLnTx/>
                <a:uFillTx/>
                <a:latin typeface="Calibri Light" panose="020F0302020204030204"/>
                <a:ea typeface="+mj-ea"/>
                <a:cs typeface="+mj-cs"/>
              </a:rPr>
              <a:t>Committee Roles</a:t>
            </a:r>
            <a:endPar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68385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028379" y="405918"/>
            <a:ext cx="4885736" cy="4099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rPr>
              <a:t>FREDs </a:t>
            </a:r>
            <a:r>
              <a:rPr kumimoji="0" lang="en-GB" sz="2400" b="1" i="0" u="none" strike="noStrike" kern="1200" cap="none" spc="0" normalizeH="0" baseline="0" noProof="0" dirty="0" smtClean="0">
                <a:ln>
                  <a:noFill/>
                </a:ln>
                <a:solidFill>
                  <a:srgbClr val="7A0000"/>
                </a:solidFill>
                <a:effectLst/>
                <a:uLnTx/>
                <a:uFillTx/>
                <a:latin typeface="Calibri Light" panose="020F0302020204030204"/>
                <a:ea typeface="+mj-ea"/>
                <a:cs typeface="+mj-cs"/>
              </a:rPr>
              <a:t>Committee Roles</a:t>
            </a:r>
            <a:endPar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endParaRPr>
          </a:p>
        </p:txBody>
      </p:sp>
      <p:sp>
        <p:nvSpPr>
          <p:cNvPr id="2" name="Rectangle 1"/>
          <p:cNvSpPr/>
          <p:nvPr/>
        </p:nvSpPr>
        <p:spPr>
          <a:xfrm>
            <a:off x="1029417" y="1238594"/>
            <a:ext cx="10883661" cy="526297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Secretary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The Secretary is a key committee member as they are responsible for ensuring effective communication links between committee members and between FREDs and the school – forwarding of minutes, sharing agreements, cascading information promptly and as necessary. </a:t>
            </a:r>
            <a:endPar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The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Secretary will need to make bookings and other arrangements for events</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The Secretary may also be involved in co-signing </a:t>
            </a:r>
            <a:r>
              <a:rPr kumimoji="0" lang="en-US" sz="1600" b="0" i="0" u="none" strike="noStrike" kern="1200" cap="none" spc="0" normalizeH="0" baseline="0" noProof="0" dirty="0" err="1" smtClean="0">
                <a:ln>
                  <a:noFill/>
                </a:ln>
                <a:solidFill>
                  <a:srgbClr val="7A0000"/>
                </a:solidFill>
                <a:effectLst/>
                <a:uLnTx/>
                <a:uFillTx/>
                <a:latin typeface="Calibri" panose="020F0502020204030204"/>
                <a:ea typeface="+mn-ea"/>
                <a:cs typeface="+mn-cs"/>
              </a:rPr>
              <a:t>cheques</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 / expenses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on behalf of FREDs.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Main duties</a:t>
            </a:r>
            <a:r>
              <a:rPr kumimoji="0" lang="en-US"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Deal with correspondence</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Arrange meetings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Prepare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and distribute agendas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Take the minutes of meetings, type them up and distribute them</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Encourage committee members to attend meetings </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Sign </a:t>
            </a:r>
            <a:r>
              <a:rPr kumimoji="0" lang="en-US" sz="1600" b="0" i="0" u="none" strike="noStrike" kern="1200" cap="none" spc="0" normalizeH="0" baseline="0" noProof="0" dirty="0" err="1" smtClean="0">
                <a:ln>
                  <a:noFill/>
                </a:ln>
                <a:solidFill>
                  <a:srgbClr val="7A0000"/>
                </a:solidFill>
                <a:effectLst/>
                <a:uLnTx/>
                <a:uFillTx/>
                <a:latin typeface="Calibri" panose="020F0502020204030204"/>
                <a:ea typeface="+mn-ea"/>
                <a:cs typeface="+mn-cs"/>
              </a:rPr>
              <a:t>cheques</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 / approve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expenses as required</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Distribution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of newsletters and other communications to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parents</a:t>
            </a:r>
          </a:p>
          <a:p>
            <a:pPr marL="285750" indent="-285750">
              <a:buFont typeface="Arial" panose="020B0604020202020204" pitchFamily="34" charset="0"/>
              <a:buChar char="•"/>
              <a:defRPr/>
            </a:pP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Liaison</a:t>
            </a:r>
            <a:r>
              <a:rPr kumimoji="0" lang="en-GB" sz="1600" b="0" i="0" u="none" strike="noStrike" kern="1200" cap="none" spc="0" normalizeH="0" noProof="0" dirty="0" smtClean="0">
                <a:ln>
                  <a:noFill/>
                </a:ln>
                <a:solidFill>
                  <a:srgbClr val="7A0000"/>
                </a:solidFill>
                <a:effectLst/>
                <a:uLnTx/>
                <a:uFillTx/>
                <a:latin typeface="Calibri" panose="020F0502020204030204"/>
                <a:ea typeface="+mn-ea"/>
                <a:cs typeface="+mn-cs"/>
              </a:rPr>
              <a:t> with the School regarding updates to the FREDs section on the School website, </a:t>
            </a:r>
            <a:r>
              <a:rPr lang="en-US" sz="1600" dirty="0" smtClean="0">
                <a:solidFill>
                  <a:srgbClr val="7A0000"/>
                </a:solidFill>
              </a:rPr>
              <a:t>ensuring </a:t>
            </a:r>
            <a:r>
              <a:rPr lang="en-US" sz="1600" dirty="0">
                <a:solidFill>
                  <a:srgbClr val="7A0000"/>
                </a:solidFill>
              </a:rPr>
              <a:t>all information on FREDs work is kept current and </a:t>
            </a:r>
            <a:r>
              <a:rPr lang="en-US" sz="1600" dirty="0" smtClean="0">
                <a:solidFill>
                  <a:srgbClr val="7A0000"/>
                </a:solidFill>
              </a:rPr>
              <a:t>up-to-date</a:t>
            </a:r>
            <a:endParaRPr lang="en-US" sz="1600" dirty="0">
              <a:solidFill>
                <a:srgbClr val="7A0000"/>
              </a:solidFill>
            </a:endParaRPr>
          </a:p>
        </p:txBody>
      </p:sp>
      <p:pic>
        <p:nvPicPr>
          <p:cNvPr id="5" name="Picture 4"/>
          <p:cNvPicPr>
            <a:picLocks noChangeAspect="1"/>
          </p:cNvPicPr>
          <p:nvPr/>
        </p:nvPicPr>
        <p:blipFill>
          <a:blip r:embed="rId2"/>
          <a:stretch>
            <a:fillRect/>
          </a:stretch>
        </p:blipFill>
        <p:spPr>
          <a:xfrm>
            <a:off x="10589057" y="-59959"/>
            <a:ext cx="1324021" cy="1319591"/>
          </a:xfrm>
          <a:prstGeom prst="rect">
            <a:avLst/>
          </a:prstGeom>
        </p:spPr>
      </p:pic>
    </p:spTree>
    <p:extLst>
      <p:ext uri="{BB962C8B-B14F-4D97-AF65-F5344CB8AC3E}">
        <p14:creationId xmlns:p14="http://schemas.microsoft.com/office/powerpoint/2010/main" val="3410492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9417" y="1238594"/>
            <a:ext cx="10883661"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Treasurer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A key role for all committee members is to manage and control the funds FREDs raises.  Although all the committee members have equal responsibility for the control and management of funds, the Treasurer plays an important part in helping the committee carry out these duties properly and with diligence. </a:t>
            </a:r>
            <a:endPar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The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Treasurer must maintain up-to-date records of all FREDs financial transactions.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7A0000"/>
                </a:solidFill>
                <a:effectLst/>
                <a:uLnTx/>
                <a:uFillTx/>
                <a:latin typeface="Calibri" panose="020F0502020204030204"/>
                <a:ea typeface="+mn-ea"/>
                <a:cs typeface="+mn-cs"/>
              </a:rPr>
              <a:t>Main duties</a:t>
            </a:r>
            <a:r>
              <a:rPr kumimoji="0" lang="en-GB"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Day-to-day management of accounts, including issuing bills and receipts on behalf of FREDs and making payments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Prepare and update financial ledgers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Complete banking transactions including payment of expenses in a timely manner</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Organise floats for events, collect and reconcile monies raised at these events and report totals raised to the appropriate stakeholders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Ensure money raised at school events is kept safely until it can be banked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Prepare and report financial statements at FREDs Meetings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p:txBody>
      </p:sp>
      <p:pic>
        <p:nvPicPr>
          <p:cNvPr id="5" name="Picture 4"/>
          <p:cNvPicPr>
            <a:picLocks noChangeAspect="1"/>
          </p:cNvPicPr>
          <p:nvPr/>
        </p:nvPicPr>
        <p:blipFill>
          <a:blip r:embed="rId2"/>
          <a:stretch>
            <a:fillRect/>
          </a:stretch>
        </p:blipFill>
        <p:spPr>
          <a:xfrm>
            <a:off x="10589057" y="-59959"/>
            <a:ext cx="1324021" cy="1319591"/>
          </a:xfrm>
          <a:prstGeom prst="rect">
            <a:avLst/>
          </a:prstGeom>
        </p:spPr>
      </p:pic>
      <p:sp>
        <p:nvSpPr>
          <p:cNvPr id="6" name="Title 1"/>
          <p:cNvSpPr txBox="1">
            <a:spLocks/>
          </p:cNvSpPr>
          <p:nvPr/>
        </p:nvSpPr>
        <p:spPr>
          <a:xfrm>
            <a:off x="4028379" y="405918"/>
            <a:ext cx="4885736" cy="4099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rPr>
              <a:t>FREDs </a:t>
            </a:r>
            <a:r>
              <a:rPr kumimoji="0" lang="en-GB" sz="2400" b="1" i="0" u="none" strike="noStrike" kern="1200" cap="none" spc="0" normalizeH="0" baseline="0" noProof="0" dirty="0" smtClean="0">
                <a:ln>
                  <a:noFill/>
                </a:ln>
                <a:solidFill>
                  <a:srgbClr val="7A0000"/>
                </a:solidFill>
                <a:effectLst/>
                <a:uLnTx/>
                <a:uFillTx/>
                <a:latin typeface="Calibri Light" panose="020F0302020204030204"/>
                <a:ea typeface="+mj-ea"/>
                <a:cs typeface="+mj-cs"/>
              </a:rPr>
              <a:t>Committee Roles</a:t>
            </a:r>
            <a:endPar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11597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9417" y="1238594"/>
            <a:ext cx="11090696" cy="32932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Head of Comms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A vital role within the team is promoting and communicating the work of the FREDs. The Head of Comms must be an excellent communicator both in writing and in person.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Main duties</a:t>
            </a:r>
            <a:r>
              <a:rPr kumimoji="0" lang="en-US"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Work closely with the Chair, Secretary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and Events</a:t>
            </a:r>
            <a:r>
              <a:rPr kumimoji="0" lang="en-US" sz="1600" b="0" i="0" u="none" strike="noStrike" kern="1200" cap="none" spc="0" normalizeH="0" noProof="0" dirty="0" smtClean="0">
                <a:ln>
                  <a:noFill/>
                </a:ln>
                <a:solidFill>
                  <a:srgbClr val="7A0000"/>
                </a:solidFill>
                <a:effectLst/>
                <a:uLnTx/>
                <a:uFillTx/>
                <a:latin typeface="Calibri" panose="020F0502020204030204"/>
                <a:ea typeface="+mn-ea"/>
                <a:cs typeface="+mn-cs"/>
              </a:rPr>
              <a:t> Co-</a:t>
            </a:r>
            <a:r>
              <a:rPr kumimoji="0" lang="en-US" sz="1600" b="0" i="0" u="none" strike="noStrike" kern="1200" cap="none" spc="0" normalizeH="0" noProof="0" dirty="0" err="1" smtClean="0">
                <a:ln>
                  <a:noFill/>
                </a:ln>
                <a:solidFill>
                  <a:srgbClr val="7A0000"/>
                </a:solidFill>
                <a:effectLst/>
                <a:uLnTx/>
                <a:uFillTx/>
                <a:latin typeface="Calibri" panose="020F0502020204030204"/>
                <a:ea typeface="+mn-ea"/>
                <a:cs typeface="+mn-cs"/>
              </a:rPr>
              <a:t>Ordinator</a:t>
            </a:r>
            <a:r>
              <a:rPr kumimoji="0" lang="en-US" sz="1600" b="0" i="0" u="none" strike="noStrike" kern="1200" cap="none" spc="0" normalizeH="0" noProof="0" dirty="0" smtClean="0">
                <a:ln>
                  <a:noFill/>
                </a:ln>
                <a:solidFill>
                  <a:srgbClr val="7A0000"/>
                </a:solidFill>
                <a:effectLst/>
                <a:uLnTx/>
                <a:uFillTx/>
                <a:latin typeface="Calibri" panose="020F0502020204030204"/>
                <a:ea typeface="+mn-ea"/>
                <a:cs typeface="+mn-cs"/>
              </a:rPr>
              <a:t>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to prepare information for parents which will be distributed via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email, social media or text alerts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Create posters, flyers, </a:t>
            </a: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tickets, etc. </a:t>
            </a: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for </a:t>
            </a: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FREDs events</a:t>
            </a:r>
            <a:endPar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Prepare</a:t>
            </a:r>
            <a:r>
              <a:rPr kumimoji="0" lang="en-US" sz="1600" b="0" i="0" u="none" strike="noStrike" kern="1200" cap="none" spc="0" normalizeH="0" noProof="0" dirty="0" smtClean="0">
                <a:ln>
                  <a:noFill/>
                </a:ln>
                <a:solidFill>
                  <a:srgbClr val="7A0000"/>
                </a:solidFill>
                <a:effectLst/>
                <a:uLnTx/>
                <a:uFillTx/>
                <a:latin typeface="Calibri" panose="020F0502020204030204"/>
                <a:ea typeface="+mn-ea"/>
                <a:cs typeface="+mn-cs"/>
              </a:rPr>
              <a:t> publicity for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FREDs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events and fundraising initiatives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Ensure posters are displayed around the school in good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time, working with the other Committee members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Generate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creative content for events or additional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FREDs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activities</a:t>
            </a:r>
          </a:p>
        </p:txBody>
      </p:sp>
      <p:pic>
        <p:nvPicPr>
          <p:cNvPr id="5" name="Picture 4"/>
          <p:cNvPicPr>
            <a:picLocks noChangeAspect="1"/>
          </p:cNvPicPr>
          <p:nvPr/>
        </p:nvPicPr>
        <p:blipFill>
          <a:blip r:embed="rId2"/>
          <a:stretch>
            <a:fillRect/>
          </a:stretch>
        </p:blipFill>
        <p:spPr>
          <a:xfrm>
            <a:off x="10589057" y="-59959"/>
            <a:ext cx="1324021" cy="1319591"/>
          </a:xfrm>
          <a:prstGeom prst="rect">
            <a:avLst/>
          </a:prstGeom>
        </p:spPr>
      </p:pic>
      <p:sp>
        <p:nvSpPr>
          <p:cNvPr id="6" name="Title 1"/>
          <p:cNvSpPr txBox="1">
            <a:spLocks/>
          </p:cNvSpPr>
          <p:nvPr/>
        </p:nvSpPr>
        <p:spPr>
          <a:xfrm>
            <a:off x="4028379" y="405918"/>
            <a:ext cx="4885736" cy="4099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rPr>
              <a:t>FREDs </a:t>
            </a:r>
            <a:r>
              <a:rPr kumimoji="0" lang="en-GB" sz="2400" b="1" i="0" u="none" strike="noStrike" kern="1200" cap="none" spc="0" normalizeH="0" baseline="0" noProof="0" dirty="0" smtClean="0">
                <a:ln>
                  <a:noFill/>
                </a:ln>
                <a:solidFill>
                  <a:srgbClr val="7A0000"/>
                </a:solidFill>
                <a:effectLst/>
                <a:uLnTx/>
                <a:uFillTx/>
                <a:latin typeface="Calibri Light" panose="020F0302020204030204"/>
                <a:ea typeface="+mj-ea"/>
                <a:cs typeface="+mj-cs"/>
              </a:rPr>
              <a:t>Committee Roles</a:t>
            </a:r>
            <a:endPar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893081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29417" y="1238594"/>
            <a:ext cx="11090696" cy="40318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Events </a:t>
            </a:r>
            <a:r>
              <a:rPr kumimoji="0" lang="en-GB"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Co-Ordinator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A vital role within the team is promoting and communicating the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FREDs events.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The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 Events </a:t>
            </a:r>
            <a:r>
              <a:rPr lang="en-US" sz="1600" dirty="0" smtClean="0">
                <a:solidFill>
                  <a:srgbClr val="7A0000"/>
                </a:solidFill>
                <a:latin typeface="Calibri" panose="020F0502020204030204"/>
              </a:rPr>
              <a:t>Co-</a:t>
            </a:r>
            <a:r>
              <a:rPr lang="en-US" sz="1600" dirty="0" err="1" smtClean="0">
                <a:solidFill>
                  <a:srgbClr val="7A0000"/>
                </a:solidFill>
                <a:latin typeface="Calibri" panose="020F0502020204030204"/>
              </a:rPr>
              <a:t>Ordinator</a:t>
            </a:r>
            <a:r>
              <a:rPr lang="en-US" sz="1600" dirty="0" smtClean="0">
                <a:solidFill>
                  <a:srgbClr val="7A0000"/>
                </a:solidFill>
                <a:latin typeface="Calibri" panose="020F0502020204030204"/>
              </a:rPr>
              <a:t>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must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be an excellent communicator both in writing and in person.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Main duties</a:t>
            </a:r>
            <a:r>
              <a:rPr kumimoji="0" lang="en-US"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Work closely with the Chair,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Vice-Chair, Head of </a:t>
            </a:r>
            <a:r>
              <a:rPr kumimoji="0" lang="en-US" sz="1600" b="0" i="0" u="none" strike="noStrike" kern="1200" cap="none" spc="0" normalizeH="0" baseline="0" noProof="0" dirty="0" err="1" smtClean="0">
                <a:ln>
                  <a:noFill/>
                </a:ln>
                <a:solidFill>
                  <a:srgbClr val="7A0000"/>
                </a:solidFill>
                <a:effectLst/>
                <a:uLnTx/>
                <a:uFillTx/>
                <a:latin typeface="Calibri" panose="020F0502020204030204"/>
                <a:ea typeface="+mn-ea"/>
                <a:cs typeface="+mn-cs"/>
              </a:rPr>
              <a:t>Comms</a:t>
            </a:r>
            <a:r>
              <a:rPr kumimoji="0" lang="en-US" sz="1600" b="0" i="0" u="none" strike="noStrike" kern="1200" cap="none" spc="0" normalizeH="0" noProof="0" dirty="0" smtClean="0">
                <a:ln>
                  <a:noFill/>
                </a:ln>
                <a:solidFill>
                  <a:srgbClr val="7A0000"/>
                </a:solidFill>
                <a:effectLst/>
                <a:uLnTx/>
                <a:uFillTx/>
                <a:latin typeface="Calibri" panose="020F0502020204030204"/>
                <a:ea typeface="+mn-ea"/>
                <a:cs typeface="+mn-cs"/>
              </a:rPr>
              <a:t> and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Secretary to prepare information for parents which will be distributed via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email, social media or text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alerts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Arrange</a:t>
            </a:r>
            <a:r>
              <a:rPr kumimoji="0" lang="en-US" sz="1600" b="0" i="0" u="none" strike="noStrike" kern="1200" cap="none" spc="0" normalizeH="0" noProof="0" dirty="0" smtClean="0">
                <a:ln>
                  <a:noFill/>
                </a:ln>
                <a:solidFill>
                  <a:srgbClr val="7A0000"/>
                </a:solidFill>
                <a:effectLst/>
                <a:uLnTx/>
                <a:uFillTx/>
                <a:latin typeface="Calibri" panose="020F0502020204030204"/>
                <a:ea typeface="+mn-ea"/>
                <a:cs typeface="+mn-cs"/>
              </a:rPr>
              <a:t> event calendar, ensuring buy-in from the School </a:t>
            </a:r>
          </a:p>
          <a:p>
            <a:pPr marL="285750" indent="-285750" algn="just">
              <a:buFont typeface="Arial" panose="020B0604020202020204" pitchFamily="34" charset="0"/>
              <a:buChar char="•"/>
              <a:defRPr/>
            </a:pPr>
            <a:r>
              <a:rPr lang="en-US" sz="1600" dirty="0">
                <a:solidFill>
                  <a:srgbClr val="7A0000"/>
                </a:solidFill>
              </a:rPr>
              <a:t>Complete events forms for the school </a:t>
            </a:r>
            <a:r>
              <a:rPr lang="en-US" sz="1600" dirty="0" smtClean="0">
                <a:solidFill>
                  <a:srgbClr val="7A0000"/>
                </a:solidFill>
              </a:rPr>
              <a:t>office</a:t>
            </a:r>
          </a:p>
          <a:p>
            <a:pPr marL="285750" indent="-285750" algn="just">
              <a:buFont typeface="Arial" panose="020B0604020202020204" pitchFamily="34" charset="0"/>
              <a:buChar char="•"/>
              <a:defRPr/>
            </a:pPr>
            <a:r>
              <a:rPr lang="en-US" sz="1600" dirty="0" smtClean="0">
                <a:solidFill>
                  <a:srgbClr val="7A0000"/>
                </a:solidFill>
              </a:rPr>
              <a:t>Complete events forms for the FREDs Committee members to </a:t>
            </a:r>
            <a:endParaRPr lang="en-GB" sz="1600" dirty="0">
              <a:solidFill>
                <a:srgbClr val="7A0000"/>
              </a:solidFill>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smtClean="0">
                <a:solidFill>
                  <a:srgbClr val="7A0000"/>
                </a:solidFill>
                <a:latin typeface="Calibri" panose="020F0502020204030204"/>
              </a:rPr>
              <a:t>Managing</a:t>
            </a:r>
            <a:r>
              <a:rPr lang="en-US" sz="1600" dirty="0" smtClean="0">
                <a:solidFill>
                  <a:srgbClr val="7A0000"/>
                </a:solidFill>
                <a:latin typeface="Calibri" panose="020F0502020204030204"/>
              </a:rPr>
              <a:t> ‘owners’ of events to ensure enough support is provided for a successful event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Ensuring administration of events is effectively managed and communicated,</a:t>
            </a:r>
            <a:r>
              <a:rPr kumimoji="0" lang="en-US" sz="1600" b="0" i="0" u="none" strike="noStrike" kern="1200" cap="none" spc="0" normalizeH="0" noProof="0" dirty="0" smtClean="0">
                <a:ln>
                  <a:noFill/>
                </a:ln>
                <a:solidFill>
                  <a:srgbClr val="7A0000"/>
                </a:solidFill>
                <a:effectLst/>
                <a:uLnTx/>
                <a:uFillTx/>
                <a:latin typeface="Calibri" panose="020F0502020204030204"/>
                <a:ea typeface="+mn-ea"/>
                <a:cs typeface="+mn-cs"/>
              </a:rPr>
              <a:t> updating the Committee on status of each event as required</a:t>
            </a:r>
            <a:endPar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p:txBody>
      </p:sp>
      <p:pic>
        <p:nvPicPr>
          <p:cNvPr id="6" name="Picture 5"/>
          <p:cNvPicPr>
            <a:picLocks noChangeAspect="1"/>
          </p:cNvPicPr>
          <p:nvPr/>
        </p:nvPicPr>
        <p:blipFill>
          <a:blip r:embed="rId2"/>
          <a:stretch>
            <a:fillRect/>
          </a:stretch>
        </p:blipFill>
        <p:spPr>
          <a:xfrm>
            <a:off x="10589057" y="-59959"/>
            <a:ext cx="1324021" cy="1319591"/>
          </a:xfrm>
          <a:prstGeom prst="rect">
            <a:avLst/>
          </a:prstGeom>
        </p:spPr>
      </p:pic>
      <p:sp>
        <p:nvSpPr>
          <p:cNvPr id="7" name="Title 1"/>
          <p:cNvSpPr txBox="1">
            <a:spLocks/>
          </p:cNvSpPr>
          <p:nvPr/>
        </p:nvSpPr>
        <p:spPr>
          <a:xfrm>
            <a:off x="4028379" y="405918"/>
            <a:ext cx="4885736" cy="4099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rPr>
              <a:t>FREDs </a:t>
            </a:r>
            <a:r>
              <a:rPr kumimoji="0" lang="en-GB" sz="2400" b="1" i="0" u="none" strike="noStrike" kern="1200" cap="none" spc="0" normalizeH="0" baseline="0" noProof="0" dirty="0" smtClean="0">
                <a:ln>
                  <a:noFill/>
                </a:ln>
                <a:solidFill>
                  <a:srgbClr val="7A0000"/>
                </a:solidFill>
                <a:effectLst/>
                <a:uLnTx/>
                <a:uFillTx/>
                <a:latin typeface="Calibri Light" panose="020F0302020204030204"/>
                <a:ea typeface="+mj-ea"/>
                <a:cs typeface="+mj-cs"/>
              </a:rPr>
              <a:t>Committee Roles</a:t>
            </a:r>
            <a:endPar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005355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9417" y="1238594"/>
            <a:ext cx="11090696" cy="255454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7A0000"/>
                </a:solidFill>
                <a:effectLst/>
                <a:uLnTx/>
                <a:uFillTx/>
                <a:latin typeface="Calibri" panose="020F0502020204030204"/>
                <a:ea typeface="+mn-ea"/>
                <a:cs typeface="+mn-cs"/>
              </a:rPr>
              <a:t>Pre-Loved uniform (x </a:t>
            </a:r>
            <a:r>
              <a:rPr kumimoji="0" lang="en-GB"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3</a:t>
            </a:r>
            <a:r>
              <a:rPr kumimoji="0" lang="en-GB"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T</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his is an essential role to manage the </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uniform</a:t>
            </a:r>
            <a:r>
              <a:rPr kumimoji="0" lang="en-US" sz="1600" b="0" i="0" u="none" strike="noStrike" kern="1200" cap="none" spc="0" normalizeH="0" noProof="0" dirty="0" smtClean="0">
                <a:ln>
                  <a:noFill/>
                </a:ln>
                <a:solidFill>
                  <a:srgbClr val="7A0000"/>
                </a:solidFill>
                <a:effectLst/>
                <a:uLnTx/>
                <a:uFillTx/>
                <a:latin typeface="Calibri" panose="020F0502020204030204"/>
                <a:ea typeface="+mn-ea"/>
                <a:cs typeface="+mn-cs"/>
              </a:rPr>
              <a:t> shop</a:t>
            </a:r>
            <a:r>
              <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 </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There is a lot of uniform that needs to be consolidated and maintained.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Main duties</a:t>
            </a:r>
            <a:r>
              <a:rPr kumimoji="0" lang="en-US"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Maintain the uniform </a:t>
            </a: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shop</a:t>
            </a:r>
            <a:r>
              <a:rPr kumimoji="0" lang="en-GB" sz="1600" b="0" i="0" u="none" strike="noStrike" kern="1200" cap="none" spc="0" normalizeH="0" noProof="0" dirty="0" smtClean="0">
                <a:ln>
                  <a:noFill/>
                </a:ln>
                <a:solidFill>
                  <a:srgbClr val="7A0000"/>
                </a:solidFill>
                <a:effectLst/>
                <a:uLnTx/>
                <a:uFillTx/>
                <a:latin typeface="Calibri" panose="020F0502020204030204"/>
                <a:ea typeface="+mn-ea"/>
                <a:cs typeface="+mn-cs"/>
              </a:rPr>
              <a:t> </a:t>
            </a: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in </a:t>
            </a: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good order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Organise and host pre-loved uniform sales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Create pricing that is appropriate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srgbClr val="7A0000"/>
                </a:solidFill>
                <a:effectLst/>
                <a:uLnTx/>
                <a:uFillTx/>
                <a:latin typeface="Calibri" panose="020F0502020204030204"/>
                <a:ea typeface="+mn-ea"/>
                <a:cs typeface="+mn-cs"/>
              </a:rPr>
              <a:t>Liaise </a:t>
            </a: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with school about any uniform changes so that stock rotation can be possible</a:t>
            </a:r>
          </a:p>
        </p:txBody>
      </p:sp>
      <p:pic>
        <p:nvPicPr>
          <p:cNvPr id="5" name="Picture 4"/>
          <p:cNvPicPr>
            <a:picLocks noChangeAspect="1"/>
          </p:cNvPicPr>
          <p:nvPr/>
        </p:nvPicPr>
        <p:blipFill>
          <a:blip r:embed="rId2"/>
          <a:stretch>
            <a:fillRect/>
          </a:stretch>
        </p:blipFill>
        <p:spPr>
          <a:xfrm>
            <a:off x="10589057" y="-59959"/>
            <a:ext cx="1324021" cy="1319591"/>
          </a:xfrm>
          <a:prstGeom prst="rect">
            <a:avLst/>
          </a:prstGeom>
        </p:spPr>
      </p:pic>
      <p:sp>
        <p:nvSpPr>
          <p:cNvPr id="6" name="Title 1"/>
          <p:cNvSpPr txBox="1">
            <a:spLocks/>
          </p:cNvSpPr>
          <p:nvPr/>
        </p:nvSpPr>
        <p:spPr>
          <a:xfrm>
            <a:off x="4028379" y="405918"/>
            <a:ext cx="4885736" cy="4099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rPr>
              <a:t>FREDs </a:t>
            </a:r>
            <a:r>
              <a:rPr kumimoji="0" lang="en-GB" sz="2400" b="1" i="0" u="none" strike="noStrike" kern="1200" cap="none" spc="0" normalizeH="0" baseline="0" noProof="0" dirty="0" smtClean="0">
                <a:ln>
                  <a:noFill/>
                </a:ln>
                <a:solidFill>
                  <a:srgbClr val="7A0000"/>
                </a:solidFill>
                <a:effectLst/>
                <a:uLnTx/>
                <a:uFillTx/>
                <a:latin typeface="Calibri Light" panose="020F0302020204030204"/>
                <a:ea typeface="+mj-ea"/>
                <a:cs typeface="+mj-cs"/>
              </a:rPr>
              <a:t>Committee Roles</a:t>
            </a:r>
            <a:endPar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835904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3372" y="1238594"/>
            <a:ext cx="5078085" cy="40318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Committee </a:t>
            </a:r>
            <a:r>
              <a:rPr kumimoji="0" lang="en-US"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Members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Committee Members work alongside the Officers to ensure FREDs is successful and as great as it can be. We need as many people as possible to come forward and volunteer to help out – any contribution is valued and all opinions count.</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 </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Main duties</a:t>
            </a:r>
            <a:r>
              <a:rPr kumimoji="0" lang="en-US"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 </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Attend FREDs meetings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Get involved in planning, owning and running events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Run smaller projects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Encourage participation and interest for the FREDs events</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 </a:t>
            </a: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p:txBody>
      </p:sp>
      <p:sp>
        <p:nvSpPr>
          <p:cNvPr id="5" name="Rectangle 4"/>
          <p:cNvSpPr/>
          <p:nvPr/>
        </p:nvSpPr>
        <p:spPr>
          <a:xfrm>
            <a:off x="6400800" y="1238594"/>
            <a:ext cx="4735902" cy="403187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7A0000"/>
                </a:solidFill>
                <a:effectLst/>
                <a:uLnTx/>
                <a:uFillTx/>
                <a:latin typeface="Calibri" panose="020F0502020204030204"/>
                <a:ea typeface="+mn-ea"/>
                <a:cs typeface="+mn-cs"/>
              </a:rPr>
              <a:t>Class </a:t>
            </a:r>
            <a:r>
              <a:rPr kumimoji="0" lang="en-GB"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Reps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Class reps play a key role in the smooth running of the FREDs activities. Their role is to cascade information to parents, drum up interest in events and volunteer as and when they can.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A0000"/>
                </a:solidFill>
                <a:effectLst/>
                <a:uLnTx/>
                <a:uFillTx/>
                <a:latin typeface="Calibri" panose="020F0502020204030204"/>
                <a:ea typeface="+mn-ea"/>
                <a:cs typeface="+mn-cs"/>
              </a:rPr>
              <a:t>Main duties</a:t>
            </a:r>
            <a:r>
              <a:rPr kumimoji="0" lang="en-US" sz="1600" b="1" i="0" u="none" strike="noStrike" kern="1200" cap="none" spc="0" normalizeH="0" baseline="0" noProof="0" dirty="0" smtClean="0">
                <a:ln>
                  <a:noFill/>
                </a:ln>
                <a:solidFill>
                  <a:srgbClr val="7A0000"/>
                </a:solidFill>
                <a:effectLst/>
                <a:uLnTx/>
                <a:uFillTx/>
                <a:latin typeface="Calibri" panose="020F0502020204030204"/>
                <a:ea typeface="+mn-ea"/>
                <a:cs typeface="+mn-cs"/>
              </a:rPr>
              <a:t>:</a:t>
            </a: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 </a:t>
            </a:r>
            <a:endParaRPr kumimoji="0" lang="en-US" sz="1600" b="0" i="0" u="none" strike="noStrike" kern="1200" cap="none" spc="0" normalizeH="0" baseline="0" noProof="0" dirty="0" smtClean="0">
              <a:ln>
                <a:noFill/>
              </a:ln>
              <a:solidFill>
                <a:srgbClr val="7A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7A0000"/>
                </a:solidFill>
                <a:effectLst/>
                <a:uLnTx/>
                <a:uFillTx/>
                <a:latin typeface="Calibri" panose="020F0502020204030204"/>
                <a:ea typeface="+mn-ea"/>
                <a:cs typeface="+mn-cs"/>
              </a:rPr>
              <a:t>Attend FREDs meeting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Cascade information to class parents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Collate any feedback from parents and share with the FREDs committee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rPr>
              <a:t>Encourage participation from parents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7A0000"/>
              </a:solidFill>
              <a:effectLst/>
              <a:uLnTx/>
              <a:uFillTx/>
              <a:latin typeface="Calibri" panose="020F0502020204030204"/>
              <a:ea typeface="+mn-ea"/>
              <a:cs typeface="+mn-cs"/>
            </a:endParaRPr>
          </a:p>
        </p:txBody>
      </p:sp>
      <p:sp>
        <p:nvSpPr>
          <p:cNvPr id="3" name="Rectangle 2"/>
          <p:cNvSpPr/>
          <p:nvPr/>
        </p:nvSpPr>
        <p:spPr>
          <a:xfrm>
            <a:off x="1299712" y="5537886"/>
            <a:ext cx="98369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0000"/>
                </a:solidFill>
                <a:effectLst/>
                <a:uLnTx/>
                <a:uFillTx/>
                <a:latin typeface="Calibri" panose="020F0502020204030204"/>
                <a:ea typeface="+mn-ea"/>
                <a:cs typeface="+mn-cs"/>
              </a:rPr>
              <a:t>We need representation across all year groups. New parents to the school will be warmly welcomed.</a:t>
            </a:r>
            <a:endParaRPr kumimoji="0" lang="en-GB" sz="1800" b="1" i="0" u="none" strike="noStrike" kern="1200" cap="none" spc="0" normalizeH="0" baseline="0" noProof="0" dirty="0">
              <a:ln>
                <a:noFill/>
              </a:ln>
              <a:solidFill>
                <a:srgbClr val="7A0000"/>
              </a:solidFill>
              <a:effectLst/>
              <a:uLnTx/>
              <a:uFillTx/>
              <a:latin typeface="Calibri" panose="020F0502020204030204"/>
              <a:ea typeface="+mn-ea"/>
              <a:cs typeface="+mn-cs"/>
            </a:endParaRPr>
          </a:p>
        </p:txBody>
      </p:sp>
      <p:pic>
        <p:nvPicPr>
          <p:cNvPr id="6" name="Picture 5"/>
          <p:cNvPicPr>
            <a:picLocks noChangeAspect="1"/>
          </p:cNvPicPr>
          <p:nvPr/>
        </p:nvPicPr>
        <p:blipFill>
          <a:blip r:embed="rId2"/>
          <a:stretch>
            <a:fillRect/>
          </a:stretch>
        </p:blipFill>
        <p:spPr>
          <a:xfrm>
            <a:off x="10589057" y="-59959"/>
            <a:ext cx="1324021" cy="1319591"/>
          </a:xfrm>
          <a:prstGeom prst="rect">
            <a:avLst/>
          </a:prstGeom>
        </p:spPr>
      </p:pic>
      <p:sp>
        <p:nvSpPr>
          <p:cNvPr id="7" name="Title 1"/>
          <p:cNvSpPr txBox="1">
            <a:spLocks/>
          </p:cNvSpPr>
          <p:nvPr/>
        </p:nvSpPr>
        <p:spPr>
          <a:xfrm>
            <a:off x="4028379" y="405918"/>
            <a:ext cx="4885736" cy="4099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rPr>
              <a:t>FREDs </a:t>
            </a:r>
            <a:r>
              <a:rPr kumimoji="0" lang="en-GB" sz="2400" b="1" i="0" u="none" strike="noStrike" kern="1200" cap="none" spc="0" normalizeH="0" baseline="0" noProof="0" dirty="0" smtClean="0">
                <a:ln>
                  <a:noFill/>
                </a:ln>
                <a:solidFill>
                  <a:srgbClr val="7A0000"/>
                </a:solidFill>
                <a:effectLst/>
                <a:uLnTx/>
                <a:uFillTx/>
                <a:latin typeface="Calibri Light" panose="020F0302020204030204"/>
                <a:ea typeface="+mj-ea"/>
                <a:cs typeface="+mj-cs"/>
              </a:rPr>
              <a:t>Committee Roles</a:t>
            </a:r>
            <a:endParaRPr kumimoji="0" lang="en-GB" sz="2400" b="1" i="0" u="none" strike="noStrike" kern="1200" cap="none" spc="0" normalizeH="0" baseline="0" noProof="0" dirty="0">
              <a:ln>
                <a:noFill/>
              </a:ln>
              <a:solidFill>
                <a:srgbClr val="7A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32693829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1340</TotalTime>
  <Words>683</Words>
  <Application>Microsoft Office PowerPoint</Application>
  <PresentationFormat>Custom</PresentationFormat>
  <Paragraphs>127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Williams, Eilidh</dc:creator>
  <cp:lastModifiedBy>Windows User</cp:lastModifiedBy>
  <cp:revision>12</cp:revision>
  <dcterms:created xsi:type="dcterms:W3CDTF">2018-09-10T10:46:01Z</dcterms:created>
  <dcterms:modified xsi:type="dcterms:W3CDTF">2019-11-08T09:04:32Z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6045d75a-fbd5-48fe-b868-f7d16ea85432</vt:lpwstr>
  </property>
  <property fmtid="{D5CDD505-2E9C-101B-9397-08002B2CF9AE}" pid="3" name="THALESClassification">
    <vt:lpwstr>TCA</vt:lpwstr>
  </property>
  <property fmtid="{D5CDD505-2E9C-101B-9397-08002B2CF9AE}" pid="4" name="Sensitivity">
    <vt:lpwstr>TGO</vt:lpwstr>
  </property>
  <property fmtid="{D5CDD505-2E9C-101B-9397-08002B2CF9AE}" pid="5" name="PD">
    <vt:lpwstr>PDN</vt:lpwstr>
  </property>
  <property fmtid="{D5CDD505-2E9C-101B-9397-08002B2CF9AE}" pid="6" name="EC">
    <vt:lpwstr>ECNA</vt:lpwstr>
  </property>
  <property fmtid="{D5CDD505-2E9C-101B-9397-08002B2CF9AE}" pid="7" name="LC">
    <vt:lpwstr>LCNA</vt:lpwstr>
  </property>
  <property fmtid="{D5CDD505-2E9C-101B-9397-08002B2CF9AE}" pid="8" name="AppHF">
    <vt:lpwstr>AHFN</vt:lpwstr>
  </property>
</Properties>
</file>