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3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61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8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32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1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0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4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3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0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6593E-C9B4-48C9-8FA2-0ADE3142737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B374-ABF0-4F56-A1AC-3D3921779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donnahunter@aol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11" y="1010486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719" y="1005550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627" y="1000614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35" y="995678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2"/>
          <p:cNvSpPr txBox="1"/>
          <p:nvPr/>
        </p:nvSpPr>
        <p:spPr>
          <a:xfrm>
            <a:off x="3611823" y="129851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SEPT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87987" y="129851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OCT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600155" y="129851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NOV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8112323" y="129851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DEC</a:t>
            </a:r>
          </a:p>
        </p:txBody>
      </p:sp>
      <p:pic>
        <p:nvPicPr>
          <p:cNvPr id="14" name="Picture 13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83" y="2740803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491" y="2735867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99" y="2730931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307" y="2725995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21"/>
          <p:cNvSpPr txBox="1"/>
          <p:nvPr/>
        </p:nvSpPr>
        <p:spPr>
          <a:xfrm>
            <a:off x="3621595" y="302883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JAN</a:t>
            </a:r>
          </a:p>
        </p:txBody>
      </p:sp>
      <p:sp>
        <p:nvSpPr>
          <p:cNvPr id="19" name="TextBox 22"/>
          <p:cNvSpPr txBox="1"/>
          <p:nvPr/>
        </p:nvSpPr>
        <p:spPr>
          <a:xfrm>
            <a:off x="5097759" y="302883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FEB</a:t>
            </a:r>
          </a:p>
        </p:txBody>
      </p:sp>
      <p:sp>
        <p:nvSpPr>
          <p:cNvPr id="20" name="TextBox 23"/>
          <p:cNvSpPr txBox="1"/>
          <p:nvPr/>
        </p:nvSpPr>
        <p:spPr>
          <a:xfrm>
            <a:off x="6609927" y="302883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MAR</a:t>
            </a:r>
          </a:p>
        </p:txBody>
      </p:sp>
      <p:sp>
        <p:nvSpPr>
          <p:cNvPr id="21" name="TextBox 24"/>
          <p:cNvSpPr txBox="1"/>
          <p:nvPr/>
        </p:nvSpPr>
        <p:spPr>
          <a:xfrm>
            <a:off x="8122095" y="302883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APRIL</a:t>
            </a:r>
          </a:p>
        </p:txBody>
      </p:sp>
      <p:pic>
        <p:nvPicPr>
          <p:cNvPr id="22" name="Picture 21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55" y="4471120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63" y="4466184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C:\Users\smi123\AppData\Local\Microsoft\Windows\Temporary Internet Files\Content.IE5\0JQA95LQ\Blank_Calendar_pag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171" y="4456312"/>
            <a:ext cx="1368152" cy="16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9"/>
          <p:cNvSpPr txBox="1"/>
          <p:nvPr/>
        </p:nvSpPr>
        <p:spPr>
          <a:xfrm>
            <a:off x="3631367" y="475915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MAY</a:t>
            </a:r>
          </a:p>
        </p:txBody>
      </p:sp>
      <p:sp>
        <p:nvSpPr>
          <p:cNvPr id="26" name="TextBox 30"/>
          <p:cNvSpPr txBox="1"/>
          <p:nvPr/>
        </p:nvSpPr>
        <p:spPr>
          <a:xfrm>
            <a:off x="5107531" y="475915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27" name="TextBox 32"/>
          <p:cNvSpPr txBox="1"/>
          <p:nvPr/>
        </p:nvSpPr>
        <p:spPr>
          <a:xfrm>
            <a:off x="6619699" y="47542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JULY</a:t>
            </a:r>
          </a:p>
        </p:txBody>
      </p:sp>
      <p:pic>
        <p:nvPicPr>
          <p:cNvPr id="28" name="Picture 27" descr="C:\Users\smi123\AppData\Local\Microsoft\Windows\Temporary Internet Files\Content.IE5\H7B01L6G\autumn-tr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651" y="1528150"/>
            <a:ext cx="1212139" cy="121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C:\Users\smi123\AppData\Local\Microsoft\Windows\Temporary Internet Files\Content.IE5\RBMA1NHH\SpringTree-201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180" y="3167333"/>
            <a:ext cx="1084610" cy="136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C:\Users\smi123\AppData\Local\Microsoft\Windows\Temporary Internet Files\Content.IE5\JD1NI4DV\tree%20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659" y="4909971"/>
            <a:ext cx="1192966" cy="134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"/>
          <p:cNvSpPr txBox="1"/>
          <p:nvPr/>
        </p:nvSpPr>
        <p:spPr>
          <a:xfrm>
            <a:off x="3611823" y="1725629"/>
            <a:ext cx="117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>
                <a:solidFill>
                  <a:srgbClr val="FF0000"/>
                </a:solidFill>
              </a:rPr>
              <a:t>Hawks (14</a:t>
            </a:r>
            <a:r>
              <a:rPr lang="en-GB" sz="12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200" b="1" dirty="0" smtClean="0">
                <a:solidFill>
                  <a:srgbClr val="FF0000"/>
                </a:solidFill>
              </a:rPr>
              <a:t>)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/>
          </a:p>
          <a:p>
            <a:r>
              <a:rPr lang="en-GB" sz="1200" b="1" dirty="0"/>
              <a:t>FREDs </a:t>
            </a:r>
            <a:r>
              <a:rPr lang="en-GB" sz="1200" b="1" dirty="0" smtClean="0"/>
              <a:t>AGM (15</a:t>
            </a:r>
            <a:r>
              <a:rPr lang="en-GB" sz="1200" b="1" baseline="30000" dirty="0" smtClean="0"/>
              <a:t>th</a:t>
            </a:r>
            <a:r>
              <a:rPr lang="en-GB" sz="1200" b="1" dirty="0"/>
              <a:t>)</a:t>
            </a:r>
          </a:p>
        </p:txBody>
      </p:sp>
      <p:sp>
        <p:nvSpPr>
          <p:cNvPr id="32" name="TextBox 38"/>
          <p:cNvSpPr txBox="1"/>
          <p:nvPr/>
        </p:nvSpPr>
        <p:spPr>
          <a:xfrm>
            <a:off x="6493171" y="3473250"/>
            <a:ext cx="11716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rgbClr val="FF0000"/>
                </a:solidFill>
              </a:rPr>
              <a:t>Mother’s Day </a:t>
            </a:r>
            <a:r>
              <a:rPr lang="en-GB" sz="1200" b="1" dirty="0" smtClean="0">
                <a:solidFill>
                  <a:srgbClr val="FF0000"/>
                </a:solidFill>
              </a:rPr>
              <a:t>Sale (11</a:t>
            </a:r>
            <a:r>
              <a:rPr lang="en-GB" sz="12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200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GB" sz="1200" b="1" dirty="0" smtClean="0">
                <a:solidFill>
                  <a:srgbClr val="FF0000"/>
                </a:solidFill>
              </a:rPr>
              <a:t>Easter Books (25</a:t>
            </a:r>
            <a:r>
              <a:rPr lang="en-GB" sz="12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200" b="1" dirty="0" smtClean="0">
                <a:solidFill>
                  <a:srgbClr val="FF0000"/>
                </a:solidFill>
              </a:rPr>
              <a:t>)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n-GB" sz="1000" b="1" dirty="0"/>
          </a:p>
        </p:txBody>
      </p:sp>
      <p:sp>
        <p:nvSpPr>
          <p:cNvPr id="33" name="TextBox 39"/>
          <p:cNvSpPr txBox="1"/>
          <p:nvPr/>
        </p:nvSpPr>
        <p:spPr>
          <a:xfrm>
            <a:off x="5106503" y="5179398"/>
            <a:ext cx="1171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rgbClr val="FF0000"/>
                </a:solidFill>
              </a:rPr>
              <a:t>Super-Man </a:t>
            </a:r>
            <a:r>
              <a:rPr lang="en-GB" sz="1200" b="1" dirty="0" smtClean="0">
                <a:solidFill>
                  <a:srgbClr val="FF0000"/>
                </a:solidFill>
              </a:rPr>
              <a:t>Sale (17</a:t>
            </a:r>
            <a:r>
              <a:rPr lang="en-GB" sz="12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200" b="1" dirty="0" smtClean="0">
                <a:solidFill>
                  <a:srgbClr val="FF0000"/>
                </a:solidFill>
              </a:rPr>
              <a:t>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5" name="TextBox 41"/>
          <p:cNvSpPr txBox="1"/>
          <p:nvPr/>
        </p:nvSpPr>
        <p:spPr>
          <a:xfrm>
            <a:off x="6493171" y="5182013"/>
            <a:ext cx="1386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rgbClr val="009EE0"/>
                </a:solidFill>
              </a:rPr>
              <a:t>Summer Fete (pending </a:t>
            </a:r>
            <a:r>
              <a:rPr lang="en-GB" sz="1200" b="1" dirty="0" smtClean="0">
                <a:solidFill>
                  <a:srgbClr val="009EE0"/>
                </a:solidFill>
              </a:rPr>
              <a:t>Covid19 </a:t>
            </a:r>
            <a:r>
              <a:rPr lang="en-GB" sz="1200" b="1" dirty="0">
                <a:solidFill>
                  <a:srgbClr val="009EE0"/>
                </a:solidFill>
              </a:rPr>
              <a:t>regulations at the time</a:t>
            </a:r>
            <a:r>
              <a:rPr lang="en-GB" sz="1200" b="1" dirty="0" smtClean="0">
                <a:solidFill>
                  <a:srgbClr val="009EE0"/>
                </a:solidFill>
              </a:rPr>
              <a:t>) (TBC)</a:t>
            </a:r>
            <a:endParaRPr lang="en-GB" sz="1200" b="1" dirty="0">
              <a:solidFill>
                <a:srgbClr val="009EE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93171" y="1721773"/>
            <a:ext cx="117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>
                <a:solidFill>
                  <a:srgbClr val="009EE0"/>
                </a:solidFill>
              </a:rPr>
              <a:t>Xmas </a:t>
            </a:r>
            <a:r>
              <a:rPr lang="en-GB" sz="1200" b="1" dirty="0" smtClean="0">
                <a:solidFill>
                  <a:srgbClr val="009EE0"/>
                </a:solidFill>
              </a:rPr>
              <a:t>Cards (TBC)</a:t>
            </a:r>
            <a:endParaRPr lang="en-GB" sz="1200" b="1" dirty="0">
              <a:solidFill>
                <a:srgbClr val="009EE0"/>
              </a:solidFill>
            </a:endParaRPr>
          </a:p>
          <a:p>
            <a:endParaRPr lang="en-GB" sz="1200" b="1" dirty="0"/>
          </a:p>
        </p:txBody>
      </p:sp>
      <p:pic>
        <p:nvPicPr>
          <p:cNvPr id="40" name="Picture 39" descr="C:\Users\smi123\AppData\Local\Microsoft\Windows\Temporary Internet Files\Content.IE5\0JQA95LQ\Key-pictogram-by-Rone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49488" y="4635649"/>
            <a:ext cx="897341" cy="89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4"/>
          <p:cNvSpPr txBox="1"/>
          <p:nvPr/>
        </p:nvSpPr>
        <p:spPr>
          <a:xfrm>
            <a:off x="8056775" y="5283341"/>
            <a:ext cx="1999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rgbClr val="009EE0"/>
                </a:solidFill>
              </a:rPr>
              <a:t>Pupils &amp; FREDs event</a:t>
            </a:r>
          </a:p>
          <a:p>
            <a:r>
              <a:rPr lang="en-GB" sz="1200" b="1" dirty="0"/>
              <a:t>FREDs meetings</a:t>
            </a:r>
          </a:p>
          <a:p>
            <a:r>
              <a:rPr lang="en-GB" sz="1200" b="1" dirty="0">
                <a:solidFill>
                  <a:srgbClr val="C00000"/>
                </a:solidFill>
              </a:rPr>
              <a:t>Pupil-only event</a:t>
            </a:r>
          </a:p>
          <a:p>
            <a:r>
              <a:rPr lang="en-GB" sz="1200" b="1" dirty="0" smtClean="0">
                <a:solidFill>
                  <a:srgbClr val="009900"/>
                </a:solidFill>
              </a:rPr>
              <a:t>Adult-only </a:t>
            </a:r>
            <a:r>
              <a:rPr lang="en-GB" sz="1200" b="1" dirty="0">
                <a:solidFill>
                  <a:srgbClr val="009900"/>
                </a:solidFill>
              </a:rPr>
              <a:t>social event</a:t>
            </a:r>
          </a:p>
          <a:p>
            <a:endParaRPr lang="en-GB" sz="1200" b="1" dirty="0"/>
          </a:p>
        </p:txBody>
      </p:sp>
      <p:sp>
        <p:nvSpPr>
          <p:cNvPr id="42" name="TextBox 45"/>
          <p:cNvSpPr txBox="1"/>
          <p:nvPr/>
        </p:nvSpPr>
        <p:spPr>
          <a:xfrm>
            <a:off x="2135659" y="467795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Summer term</a:t>
            </a:r>
          </a:p>
        </p:txBody>
      </p:sp>
      <p:sp>
        <p:nvSpPr>
          <p:cNvPr id="43" name="TextBox 46"/>
          <p:cNvSpPr txBox="1"/>
          <p:nvPr/>
        </p:nvSpPr>
        <p:spPr>
          <a:xfrm>
            <a:off x="2207667" y="289033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Spring term</a:t>
            </a:r>
          </a:p>
        </p:txBody>
      </p:sp>
      <p:sp>
        <p:nvSpPr>
          <p:cNvPr id="44" name="TextBox 47"/>
          <p:cNvSpPr txBox="1"/>
          <p:nvPr/>
        </p:nvSpPr>
        <p:spPr>
          <a:xfrm>
            <a:off x="2135659" y="122157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Autumn term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1063507" y="345481"/>
            <a:ext cx="10429336" cy="40998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/>
              <a:t>FREDs calendar of events </a:t>
            </a:r>
            <a:r>
              <a:rPr lang="en-GB" sz="2400" b="1" dirty="0" smtClean="0"/>
              <a:t>2020/21 (</a:t>
            </a:r>
            <a:r>
              <a:rPr lang="en-GB" sz="2400" b="1" dirty="0"/>
              <a:t>TBC)</a:t>
            </a:r>
            <a:endParaRPr lang="en-GB" sz="2400" b="1" dirty="0">
              <a:solidFill>
                <a:srgbClr val="92D050"/>
              </a:solidFill>
            </a:endParaRPr>
          </a:p>
        </p:txBody>
      </p:sp>
      <p:sp>
        <p:nvSpPr>
          <p:cNvPr id="3" name="TextBox 41">
            <a:extLst>
              <a:ext uri="{FF2B5EF4-FFF2-40B4-BE49-F238E27FC236}">
                <a16:creationId xmlns:a16="http://schemas.microsoft.com/office/drawing/2014/main" id="{C4702EEA-FDD6-4AFC-B4B0-DB030A1C8A36}"/>
              </a:ext>
            </a:extLst>
          </p:cNvPr>
          <p:cNvSpPr txBox="1"/>
          <p:nvPr/>
        </p:nvSpPr>
        <p:spPr>
          <a:xfrm>
            <a:off x="5083701" y="3459835"/>
            <a:ext cx="1171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rgbClr val="009900"/>
                </a:solidFill>
              </a:rPr>
              <a:t>Online </a:t>
            </a:r>
            <a:r>
              <a:rPr lang="en-GB" sz="1200" b="1" dirty="0" smtClean="0">
                <a:solidFill>
                  <a:srgbClr val="009900"/>
                </a:solidFill>
              </a:rPr>
              <a:t>Quiz (TBC)</a:t>
            </a:r>
            <a:endParaRPr lang="en-GB" sz="1200" b="1" dirty="0">
              <a:solidFill>
                <a:srgbClr val="009900"/>
              </a:solidFill>
            </a:endParaRPr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049" y="4763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Rounded Rectangle 44"/>
          <p:cNvSpPr/>
          <p:nvPr/>
        </p:nvSpPr>
        <p:spPr>
          <a:xfrm>
            <a:off x="9724624" y="1952606"/>
            <a:ext cx="2018211" cy="3076594"/>
          </a:xfrm>
          <a:prstGeom prst="roundRect">
            <a:avLst/>
          </a:prstGeom>
          <a:solidFill>
            <a:srgbClr val="BA0C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/>
              <a:t>We need your </a:t>
            </a:r>
            <a:r>
              <a:rPr lang="en-GB" sz="1400" b="1" dirty="0" smtClean="0"/>
              <a:t>help</a:t>
            </a:r>
            <a:endParaRPr lang="en-GB" sz="1400" b="1" dirty="0"/>
          </a:p>
          <a:p>
            <a:pPr algn="ctr"/>
            <a:r>
              <a:rPr lang="en-GB" sz="1200" dirty="0"/>
              <a:t>Are you able to spare an hour or two every couple of months to help us plan and execute these events? </a:t>
            </a:r>
            <a:endParaRPr lang="en-GB" sz="1200" dirty="0" smtClean="0"/>
          </a:p>
          <a:p>
            <a:pPr algn="ctr"/>
            <a:r>
              <a:rPr lang="en-GB" sz="1200" dirty="0" smtClean="0"/>
              <a:t>Are you able to support at </a:t>
            </a:r>
            <a:r>
              <a:rPr lang="en-GB" sz="1200" dirty="0"/>
              <a:t>t</a:t>
            </a:r>
            <a:r>
              <a:rPr lang="en-GB" sz="1200" dirty="0" smtClean="0"/>
              <a:t>he event?</a:t>
            </a:r>
          </a:p>
          <a:p>
            <a:pPr algn="ctr"/>
            <a:r>
              <a:rPr lang="en-GB" sz="1200" dirty="0" smtClean="0"/>
              <a:t>If </a:t>
            </a:r>
            <a:r>
              <a:rPr lang="en-GB" sz="1200" dirty="0"/>
              <a:t>you can, please don’t hesitate to get in touch with </a:t>
            </a:r>
            <a:r>
              <a:rPr lang="en-GB" sz="1200" dirty="0" smtClean="0"/>
              <a:t>Donna at </a:t>
            </a:r>
            <a:r>
              <a:rPr lang="en-GB" sz="1200" dirty="0" smtClean="0">
                <a:hlinkClick r:id="rId8"/>
              </a:rPr>
              <a:t>kdonnahunter@aol.com</a:t>
            </a:r>
            <a:r>
              <a:rPr lang="en-GB" sz="1200" dirty="0" smtClean="0"/>
              <a:t>. We </a:t>
            </a:r>
            <a:r>
              <a:rPr lang="en-GB" sz="1200" dirty="0"/>
              <a:t>are always looking for willing volunteers, and no contribution is too small!</a:t>
            </a:r>
          </a:p>
        </p:txBody>
      </p:sp>
      <p:sp>
        <p:nvSpPr>
          <p:cNvPr id="4" name="Rectangle 3"/>
          <p:cNvSpPr/>
          <p:nvPr/>
        </p:nvSpPr>
        <p:spPr>
          <a:xfrm>
            <a:off x="3621595" y="3474425"/>
            <a:ext cx="1133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9EE0"/>
                </a:solidFill>
              </a:rPr>
              <a:t>Family </a:t>
            </a:r>
            <a:r>
              <a:rPr lang="en-GB" sz="1200" b="1" dirty="0" smtClean="0">
                <a:solidFill>
                  <a:srgbClr val="009EE0"/>
                </a:solidFill>
              </a:rPr>
              <a:t>Treasure Hunt (TBC)</a:t>
            </a:r>
            <a:endParaRPr lang="en-GB" sz="1200" b="1" dirty="0">
              <a:solidFill>
                <a:srgbClr val="009EE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31326" y="1725629"/>
            <a:ext cx="117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/>
              <a:t>FREDs Meeting (20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)</a:t>
            </a:r>
            <a:endParaRPr lang="en-GB" sz="1200" b="1" dirty="0"/>
          </a:p>
          <a:p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524239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Thales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Tanya</dc:creator>
  <cp:lastModifiedBy>Roberts, Tanya</cp:lastModifiedBy>
  <cp:revision>5</cp:revision>
  <dcterms:created xsi:type="dcterms:W3CDTF">2020-09-15T17:30:54Z</dcterms:created>
  <dcterms:modified xsi:type="dcterms:W3CDTF">2020-09-16T13:40:15Z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47c5a76e-9a87-495a-bc6b-1883a299d7b2</vt:lpwstr>
  </property>
  <property fmtid="{D5CDD505-2E9C-101B-9397-08002B2CF9AE}" pid="3" name="THALESClassification">
    <vt:lpwstr>TCA</vt:lpwstr>
  </property>
  <property fmtid="{D5CDD505-2E9C-101B-9397-08002B2CF9AE}" pid="4" name="Sensitivity">
    <vt:lpwstr>TGO</vt:lpwstr>
  </property>
  <property fmtid="{D5CDD505-2E9C-101B-9397-08002B2CF9AE}" pid="5" name="PD">
    <vt:lpwstr>PDN</vt:lpwstr>
  </property>
  <property fmtid="{D5CDD505-2E9C-101B-9397-08002B2CF9AE}" pid="6" name="EC">
    <vt:lpwstr>ECNA</vt:lpwstr>
  </property>
  <property fmtid="{D5CDD505-2E9C-101B-9397-08002B2CF9AE}" pid="7" name="LC">
    <vt:lpwstr>LCNA</vt:lpwstr>
  </property>
  <property fmtid="{D5CDD505-2E9C-101B-9397-08002B2CF9AE}" pid="8" name="AppHF">
    <vt:lpwstr>AHFN</vt:lpwstr>
  </property>
</Properties>
</file>