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4" y="8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9F1C-DE7A-440B-9004-B6DA4FC51F30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723F-3A1D-4EBE-AD95-5BCEB4522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770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9F1C-DE7A-440B-9004-B6DA4FC51F30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723F-3A1D-4EBE-AD95-5BCEB4522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09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9F1C-DE7A-440B-9004-B6DA4FC51F30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723F-3A1D-4EBE-AD95-5BCEB4522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533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9F1C-DE7A-440B-9004-B6DA4FC51F30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723F-3A1D-4EBE-AD95-5BCEB4522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470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9F1C-DE7A-440B-9004-B6DA4FC51F30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723F-3A1D-4EBE-AD95-5BCEB4522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930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9F1C-DE7A-440B-9004-B6DA4FC51F30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723F-3A1D-4EBE-AD95-5BCEB4522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80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9F1C-DE7A-440B-9004-B6DA4FC51F30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723F-3A1D-4EBE-AD95-5BCEB4522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84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9F1C-DE7A-440B-9004-B6DA4FC51F30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723F-3A1D-4EBE-AD95-5BCEB4522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279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9F1C-DE7A-440B-9004-B6DA4FC51F30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723F-3A1D-4EBE-AD95-5BCEB4522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642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9F1C-DE7A-440B-9004-B6DA4FC51F30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723F-3A1D-4EBE-AD95-5BCEB4522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486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9F1C-DE7A-440B-9004-B6DA4FC51F30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723F-3A1D-4EBE-AD95-5BCEB4522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868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99F1C-DE7A-440B-9004-B6DA4FC51F30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2723F-3A1D-4EBE-AD95-5BCEB4522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06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0"/>
          <p:cNvSpPr txBox="1">
            <a:spLocks/>
          </p:cNvSpPr>
          <p:nvPr/>
        </p:nvSpPr>
        <p:spPr>
          <a:xfrm>
            <a:off x="2050485" y="114451"/>
            <a:ext cx="2956078" cy="641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rgbClr val="BA0C2F"/>
                </a:solidFill>
                <a:latin typeface="+mn-lt"/>
              </a:rPr>
              <a:t>Friends of St Edwards</a:t>
            </a:r>
          </a:p>
          <a:p>
            <a:r>
              <a:rPr lang="en-US" sz="2000" b="1" dirty="0">
                <a:solidFill>
                  <a:srgbClr val="BA0C2F"/>
                </a:solidFill>
                <a:latin typeface="+mn-lt"/>
              </a:rPr>
              <a:t>Meet The Team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2074"/>
            <a:ext cx="1442541" cy="11176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1926" y="-59959"/>
            <a:ext cx="1324021" cy="1319591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112660" y="7380312"/>
            <a:ext cx="4676181" cy="1533256"/>
          </a:xfrm>
          <a:prstGeom prst="roundRect">
            <a:avLst/>
          </a:prstGeom>
          <a:gradFill>
            <a:gsLst>
              <a:gs pos="100000">
                <a:srgbClr val="BA0C2F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BA0C2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/>
              <a:t>FREDs is for everyone at the school. We are very happy for new faces to come to meetings, so please do come along if you can.</a:t>
            </a:r>
          </a:p>
          <a:p>
            <a:pPr algn="ctr"/>
            <a:r>
              <a:rPr lang="en-GB" sz="1050" b="1" dirty="0"/>
              <a:t> </a:t>
            </a:r>
          </a:p>
          <a:p>
            <a:pPr algn="ctr"/>
            <a:r>
              <a:rPr lang="en-GB" sz="1050" b="1" dirty="0"/>
              <a:t>If you want to chat, but can’t make the meetings and can’t find us at school, either drop us an email or leave a note in the FREDs suggestion box in the parents’ room at school and we’ll get back to you as soon as possible.</a:t>
            </a:r>
          </a:p>
          <a:p>
            <a:pPr algn="ctr"/>
            <a:endParaRPr lang="en-GB" sz="1050" b="1" dirty="0"/>
          </a:p>
          <a:p>
            <a:pPr algn="ctr"/>
            <a:r>
              <a:rPr lang="en-GB" sz="1050" b="1" dirty="0"/>
              <a:t>julieprovino@yahoo.com</a:t>
            </a:r>
            <a:endParaRPr lang="en-GB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1916832" y="891923"/>
            <a:ext cx="1800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Chair</a:t>
            </a:r>
          </a:p>
          <a:p>
            <a:pPr algn="ctr"/>
            <a:r>
              <a:rPr lang="en-GB" sz="1050" b="1" dirty="0">
                <a:solidFill>
                  <a:schemeClr val="bg1"/>
                </a:solidFill>
              </a:rPr>
              <a:t>Julie Provino, Year 2</a:t>
            </a:r>
          </a:p>
          <a:p>
            <a:pPr algn="ctr"/>
            <a:endParaRPr lang="en-GB" sz="300" dirty="0">
              <a:solidFill>
                <a:schemeClr val="bg1"/>
              </a:solidFill>
            </a:endParaRPr>
          </a:p>
          <a:p>
            <a:pPr algn="ctr"/>
            <a:r>
              <a:rPr lang="en-GB" sz="1000" dirty="0">
                <a:solidFill>
                  <a:schemeClr val="bg1"/>
                </a:solidFill>
              </a:rPr>
              <a:t>An HR professional and trainer in her spare time. Can work efficiently and under pressure. Used to working with parent’s associations.</a:t>
            </a:r>
          </a:p>
          <a:p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71693" y="2470385"/>
            <a:ext cx="2033170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Secretary</a:t>
            </a:r>
          </a:p>
          <a:p>
            <a:pPr algn="ctr"/>
            <a:r>
              <a:rPr lang="en-GB" sz="1050" b="1" dirty="0">
                <a:solidFill>
                  <a:schemeClr val="bg1"/>
                </a:solidFill>
              </a:rPr>
              <a:t>Tanya Roberts. Year 2</a:t>
            </a:r>
          </a:p>
          <a:p>
            <a:pPr algn="ctr"/>
            <a:endParaRPr lang="en-GB" sz="400" dirty="0">
              <a:solidFill>
                <a:schemeClr val="bg1"/>
              </a:solidFill>
            </a:endParaRPr>
          </a:p>
          <a:p>
            <a:pPr algn="ctr"/>
            <a:r>
              <a:rPr lang="en-GB" sz="1000" dirty="0">
                <a:solidFill>
                  <a:schemeClr val="bg1"/>
                </a:solidFill>
              </a:rPr>
              <a:t>An experienced Events Organiser who is really enjoying being part of the FREDs team.  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</a:rPr>
              <a:t>Always enjoys a new challenge…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032" y="1034198"/>
            <a:ext cx="1113253" cy="1008112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210161" y="5768526"/>
            <a:ext cx="3011140" cy="1284974"/>
          </a:xfrm>
          <a:prstGeom prst="roundRect">
            <a:avLst/>
          </a:prstGeom>
          <a:gradFill>
            <a:gsLst>
              <a:gs pos="100000">
                <a:srgbClr val="BA0C2F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BA0C2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/>
          </a:p>
        </p:txBody>
      </p:sp>
      <p:sp>
        <p:nvSpPr>
          <p:cNvPr id="16" name="TextBox 15"/>
          <p:cNvSpPr txBox="1"/>
          <p:nvPr/>
        </p:nvSpPr>
        <p:spPr>
          <a:xfrm>
            <a:off x="195710" y="5885846"/>
            <a:ext cx="198513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Event </a:t>
            </a:r>
            <a:r>
              <a:rPr lang="en-GB" sz="1050" b="1" dirty="0" smtClean="0">
                <a:solidFill>
                  <a:schemeClr val="bg1"/>
                </a:solidFill>
              </a:rPr>
              <a:t>Coordinator</a:t>
            </a:r>
            <a:endParaRPr lang="en-GB" sz="1050" b="1" dirty="0">
              <a:solidFill>
                <a:schemeClr val="bg1"/>
              </a:solidFill>
            </a:endParaRPr>
          </a:p>
          <a:p>
            <a:pPr algn="ctr"/>
            <a:r>
              <a:rPr lang="en-GB" sz="1050" b="1" dirty="0">
                <a:solidFill>
                  <a:schemeClr val="bg1"/>
                </a:solidFill>
              </a:rPr>
              <a:t>Scarlett Murphy, </a:t>
            </a:r>
            <a:r>
              <a:rPr lang="en-GB" sz="1050" b="1" dirty="0" smtClean="0">
                <a:solidFill>
                  <a:schemeClr val="bg1"/>
                </a:solidFill>
              </a:rPr>
              <a:t>Reception</a:t>
            </a:r>
            <a:endParaRPr lang="en-GB" sz="1050" b="1" dirty="0">
              <a:solidFill>
                <a:schemeClr val="bg1"/>
              </a:solidFill>
            </a:endParaRPr>
          </a:p>
          <a:p>
            <a:pPr algn="ctr"/>
            <a:endParaRPr lang="en-GB" sz="400" dirty="0">
              <a:solidFill>
                <a:schemeClr val="bg1"/>
              </a:solidFill>
            </a:endParaRPr>
          </a:p>
          <a:p>
            <a:pPr algn="ctr"/>
            <a:r>
              <a:rPr lang="en-GB" sz="1000" dirty="0">
                <a:solidFill>
                  <a:schemeClr val="bg1"/>
                </a:solidFill>
              </a:rPr>
              <a:t>A university lecturer specialising in teacher training. Organised and looking forward to working with FREDs as a parent. 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707167" y="4283968"/>
            <a:ext cx="3011140" cy="1284974"/>
          </a:xfrm>
          <a:prstGeom prst="roundRect">
            <a:avLst/>
          </a:prstGeom>
          <a:gradFill>
            <a:gsLst>
              <a:gs pos="100000">
                <a:srgbClr val="BA0C2F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BA0C2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/>
          </a:p>
        </p:txBody>
      </p:sp>
      <p:sp>
        <p:nvSpPr>
          <p:cNvPr id="19" name="TextBox 18"/>
          <p:cNvSpPr txBox="1"/>
          <p:nvPr/>
        </p:nvSpPr>
        <p:spPr>
          <a:xfrm>
            <a:off x="3737574" y="4294433"/>
            <a:ext cx="1878792" cy="123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Treasurer</a:t>
            </a:r>
          </a:p>
          <a:p>
            <a:pPr algn="ctr"/>
            <a:r>
              <a:rPr lang="en-GB" sz="1050" b="1" dirty="0">
                <a:solidFill>
                  <a:schemeClr val="bg1"/>
                </a:solidFill>
              </a:rPr>
              <a:t>Anna Barefoot, Year </a:t>
            </a:r>
            <a:r>
              <a:rPr lang="en-GB" sz="1050" b="1" dirty="0" smtClean="0">
                <a:solidFill>
                  <a:schemeClr val="bg1"/>
                </a:solidFill>
              </a:rPr>
              <a:t>2</a:t>
            </a:r>
            <a:endParaRPr lang="en-GB" sz="1050" b="1" dirty="0">
              <a:solidFill>
                <a:schemeClr val="bg1"/>
              </a:solidFill>
            </a:endParaRPr>
          </a:p>
          <a:p>
            <a:pPr algn="ctr"/>
            <a:endParaRPr lang="en-GB" sz="400" dirty="0">
              <a:solidFill>
                <a:schemeClr val="bg1"/>
              </a:solidFill>
            </a:endParaRPr>
          </a:p>
          <a:p>
            <a:pPr algn="ctr"/>
            <a:r>
              <a:rPr lang="en-GB" sz="1000" dirty="0">
                <a:solidFill>
                  <a:schemeClr val="bg1"/>
                </a:solidFill>
              </a:rPr>
              <a:t>A professional accountant who loves playing around with spreadsheets and is looking forward to the challenge of her first FREDs role.</a:t>
            </a:r>
            <a:endParaRPr lang="en-GB" sz="900" dirty="0">
              <a:solidFill>
                <a:schemeClr val="bg1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76" y="4388858"/>
            <a:ext cx="999595" cy="114437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71694" y="4084526"/>
            <a:ext cx="207595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 err="1">
                <a:solidFill>
                  <a:schemeClr val="bg1"/>
                </a:solidFill>
              </a:rPr>
              <a:t>Comms</a:t>
            </a:r>
            <a:endParaRPr lang="en-GB" sz="1050" b="1" dirty="0">
              <a:solidFill>
                <a:schemeClr val="bg1"/>
              </a:solidFill>
            </a:endParaRPr>
          </a:p>
          <a:p>
            <a:pPr algn="ctr"/>
            <a:r>
              <a:rPr lang="en-GB" sz="1050" b="1" dirty="0" err="1">
                <a:solidFill>
                  <a:schemeClr val="bg1"/>
                </a:solidFill>
              </a:rPr>
              <a:t>Senthil</a:t>
            </a:r>
            <a:r>
              <a:rPr lang="en-GB" sz="1050" b="1" dirty="0">
                <a:solidFill>
                  <a:schemeClr val="bg1"/>
                </a:solidFill>
              </a:rPr>
              <a:t> Mani, </a:t>
            </a:r>
            <a:r>
              <a:rPr lang="en-GB" sz="1050" dirty="0">
                <a:solidFill>
                  <a:schemeClr val="bg1"/>
                </a:solidFill>
              </a:rPr>
              <a:t>Year 3</a:t>
            </a:r>
          </a:p>
          <a:p>
            <a:pPr algn="ctr"/>
            <a:endParaRPr lang="en-GB" sz="900" dirty="0">
              <a:solidFill>
                <a:schemeClr val="bg1"/>
              </a:solidFill>
            </a:endParaRPr>
          </a:p>
          <a:p>
            <a:pPr algn="ctr"/>
            <a:r>
              <a:rPr lang="en-GB" sz="900" dirty="0">
                <a:solidFill>
                  <a:schemeClr val="bg1"/>
                </a:solidFill>
              </a:rPr>
              <a:t>Technology professional with a passion to optimize business processes by using latest technologies.  He introduced online and card payments for the FREDs' events.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10161" y="4279533"/>
            <a:ext cx="3011140" cy="1284974"/>
          </a:xfrm>
          <a:prstGeom prst="roundRect">
            <a:avLst/>
          </a:prstGeom>
          <a:gradFill>
            <a:gsLst>
              <a:gs pos="100000">
                <a:srgbClr val="BA0C2F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BA0C2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/>
          </a:p>
        </p:txBody>
      </p:sp>
      <p:sp>
        <p:nvSpPr>
          <p:cNvPr id="25" name="TextBox 24"/>
          <p:cNvSpPr txBox="1"/>
          <p:nvPr/>
        </p:nvSpPr>
        <p:spPr>
          <a:xfrm>
            <a:off x="171694" y="4279533"/>
            <a:ext cx="207595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 smtClean="0">
                <a:solidFill>
                  <a:schemeClr val="bg1"/>
                </a:solidFill>
              </a:rPr>
              <a:t>Head of Comms</a:t>
            </a:r>
            <a:endParaRPr lang="en-GB" sz="1050" b="1" dirty="0">
              <a:solidFill>
                <a:schemeClr val="bg1"/>
              </a:solidFill>
            </a:endParaRPr>
          </a:p>
          <a:p>
            <a:pPr algn="ctr"/>
            <a:r>
              <a:rPr lang="en-GB" sz="1050" b="1" dirty="0" err="1">
                <a:solidFill>
                  <a:schemeClr val="bg1"/>
                </a:solidFill>
              </a:rPr>
              <a:t>Senthil</a:t>
            </a:r>
            <a:r>
              <a:rPr lang="en-GB" sz="1050" b="1" dirty="0">
                <a:solidFill>
                  <a:schemeClr val="bg1"/>
                </a:solidFill>
              </a:rPr>
              <a:t> Mani, </a:t>
            </a:r>
            <a:r>
              <a:rPr lang="en-GB" sz="1050" dirty="0">
                <a:solidFill>
                  <a:schemeClr val="bg1"/>
                </a:solidFill>
              </a:rPr>
              <a:t>Year </a:t>
            </a:r>
            <a:r>
              <a:rPr lang="en-GB" sz="1050" dirty="0" smtClean="0">
                <a:solidFill>
                  <a:schemeClr val="bg1"/>
                </a:solidFill>
              </a:rPr>
              <a:t>4</a:t>
            </a:r>
            <a:endParaRPr lang="en-GB" sz="1050" dirty="0">
              <a:solidFill>
                <a:schemeClr val="bg1"/>
              </a:solidFill>
            </a:endParaRPr>
          </a:p>
          <a:p>
            <a:pPr algn="ctr"/>
            <a:endParaRPr lang="en-GB" sz="200" dirty="0">
              <a:solidFill>
                <a:schemeClr val="bg1"/>
              </a:solidFill>
            </a:endParaRPr>
          </a:p>
          <a:p>
            <a:pPr algn="ctr"/>
            <a:r>
              <a:rPr lang="en-GB" sz="1000" dirty="0">
                <a:solidFill>
                  <a:schemeClr val="bg1"/>
                </a:solidFill>
              </a:rPr>
              <a:t>Technology professional with a passion to optimize business processes by using latest technologies.  He introduced online and card payments for the FREDs' events.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714" y="4302974"/>
            <a:ext cx="877710" cy="1220089"/>
          </a:xfrm>
          <a:prstGeom prst="rect">
            <a:avLst/>
          </a:prstGeom>
        </p:spPr>
      </p:pic>
      <p:sp>
        <p:nvSpPr>
          <p:cNvPr id="27" name="Rounded Rectangle 26"/>
          <p:cNvSpPr/>
          <p:nvPr/>
        </p:nvSpPr>
        <p:spPr>
          <a:xfrm>
            <a:off x="210161" y="2627784"/>
            <a:ext cx="3011140" cy="1329372"/>
          </a:xfrm>
          <a:prstGeom prst="roundRect">
            <a:avLst/>
          </a:prstGeom>
          <a:gradFill>
            <a:gsLst>
              <a:gs pos="100000">
                <a:srgbClr val="BA0C2F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BA0C2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/>
          </a:p>
        </p:txBody>
      </p:sp>
      <p:sp>
        <p:nvSpPr>
          <p:cNvPr id="28" name="TextBox 27"/>
          <p:cNvSpPr txBox="1"/>
          <p:nvPr/>
        </p:nvSpPr>
        <p:spPr>
          <a:xfrm>
            <a:off x="171693" y="2693494"/>
            <a:ext cx="2033170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Secretary</a:t>
            </a:r>
          </a:p>
          <a:p>
            <a:pPr algn="ctr"/>
            <a:r>
              <a:rPr lang="en-GB" sz="1050" b="1" dirty="0">
                <a:solidFill>
                  <a:schemeClr val="bg1"/>
                </a:solidFill>
              </a:rPr>
              <a:t>Tanya Roberts. Year </a:t>
            </a:r>
            <a:r>
              <a:rPr lang="en-GB" sz="1050" b="1" dirty="0" smtClean="0">
                <a:solidFill>
                  <a:schemeClr val="bg1"/>
                </a:solidFill>
              </a:rPr>
              <a:t>3</a:t>
            </a:r>
            <a:endParaRPr lang="en-GB" sz="1050" b="1" dirty="0">
              <a:solidFill>
                <a:schemeClr val="bg1"/>
              </a:solidFill>
            </a:endParaRPr>
          </a:p>
          <a:p>
            <a:pPr algn="ctr"/>
            <a:endParaRPr lang="en-GB" sz="400" dirty="0">
              <a:solidFill>
                <a:schemeClr val="bg1"/>
              </a:solidFill>
            </a:endParaRPr>
          </a:p>
          <a:p>
            <a:pPr algn="ctr"/>
            <a:r>
              <a:rPr lang="en-GB" sz="1000" dirty="0">
                <a:solidFill>
                  <a:schemeClr val="bg1"/>
                </a:solidFill>
              </a:rPr>
              <a:t>An experienced Events Organiser who is really enjoying being part of the FREDs team.  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</a:rPr>
              <a:t>Always enjoys a new challenge…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64" y="2741479"/>
            <a:ext cx="887411" cy="1084912"/>
          </a:xfrm>
          <a:prstGeom prst="rect">
            <a:avLst/>
          </a:prstGeom>
        </p:spPr>
      </p:pic>
      <p:sp>
        <p:nvSpPr>
          <p:cNvPr id="30" name="Rounded Rectangle 29"/>
          <p:cNvSpPr/>
          <p:nvPr/>
        </p:nvSpPr>
        <p:spPr>
          <a:xfrm>
            <a:off x="1916832" y="930886"/>
            <a:ext cx="3011140" cy="1340544"/>
          </a:xfrm>
          <a:prstGeom prst="roundRect">
            <a:avLst/>
          </a:prstGeom>
          <a:gradFill>
            <a:gsLst>
              <a:gs pos="100000">
                <a:srgbClr val="BA0C2F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BA0C2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/>
          </a:p>
        </p:txBody>
      </p:sp>
      <p:sp>
        <p:nvSpPr>
          <p:cNvPr id="31" name="TextBox 30"/>
          <p:cNvSpPr txBox="1"/>
          <p:nvPr/>
        </p:nvSpPr>
        <p:spPr>
          <a:xfrm>
            <a:off x="1916832" y="1034198"/>
            <a:ext cx="1800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Chair</a:t>
            </a:r>
          </a:p>
          <a:p>
            <a:pPr algn="ctr"/>
            <a:r>
              <a:rPr lang="en-GB" sz="1050" b="1" dirty="0">
                <a:solidFill>
                  <a:schemeClr val="bg1"/>
                </a:solidFill>
              </a:rPr>
              <a:t>Julie Provino, Year </a:t>
            </a:r>
            <a:r>
              <a:rPr lang="en-GB" sz="1050" b="1" dirty="0" smtClean="0">
                <a:solidFill>
                  <a:schemeClr val="bg1"/>
                </a:solidFill>
              </a:rPr>
              <a:t>3</a:t>
            </a:r>
            <a:endParaRPr lang="en-GB" sz="1050" b="1" dirty="0">
              <a:solidFill>
                <a:schemeClr val="bg1"/>
              </a:solidFill>
            </a:endParaRPr>
          </a:p>
          <a:p>
            <a:pPr algn="ctr"/>
            <a:endParaRPr lang="en-GB" sz="300" dirty="0">
              <a:solidFill>
                <a:schemeClr val="bg1"/>
              </a:solidFill>
            </a:endParaRPr>
          </a:p>
          <a:p>
            <a:pPr algn="ctr"/>
            <a:r>
              <a:rPr lang="en-GB" sz="1050" dirty="0">
                <a:solidFill>
                  <a:schemeClr val="bg1"/>
                </a:solidFill>
              </a:rPr>
              <a:t>An HR professional, coach and trainer. Can work efficiently and under pressure. </a:t>
            </a:r>
          </a:p>
          <a:p>
            <a:endParaRPr lang="en-GB" sz="2400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27" y="1115615"/>
            <a:ext cx="1123118" cy="1017045"/>
          </a:xfrm>
          <a:prstGeom prst="rect">
            <a:avLst/>
          </a:prstGeom>
        </p:spPr>
      </p:pic>
      <p:sp>
        <p:nvSpPr>
          <p:cNvPr id="34" name="Rounded Rectangle 33"/>
          <p:cNvSpPr/>
          <p:nvPr/>
        </p:nvSpPr>
        <p:spPr>
          <a:xfrm>
            <a:off x="3689159" y="2649982"/>
            <a:ext cx="3011140" cy="1307173"/>
          </a:xfrm>
          <a:prstGeom prst="roundRect">
            <a:avLst/>
          </a:prstGeom>
          <a:gradFill>
            <a:gsLst>
              <a:gs pos="100000">
                <a:srgbClr val="BA0C2F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BA0C2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/>
          </a:p>
        </p:txBody>
      </p:sp>
      <p:sp>
        <p:nvSpPr>
          <p:cNvPr id="35" name="TextBox 34"/>
          <p:cNvSpPr txBox="1"/>
          <p:nvPr/>
        </p:nvSpPr>
        <p:spPr>
          <a:xfrm>
            <a:off x="3737573" y="2741479"/>
            <a:ext cx="2001661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Vice-Chair</a:t>
            </a:r>
            <a:endParaRPr lang="en-GB" sz="1000" b="1" dirty="0">
              <a:solidFill>
                <a:schemeClr val="bg1"/>
              </a:solidFill>
            </a:endParaRPr>
          </a:p>
          <a:p>
            <a:pPr algn="ctr"/>
            <a:r>
              <a:rPr lang="en-GB" sz="1000" b="1" dirty="0">
                <a:solidFill>
                  <a:schemeClr val="bg1"/>
                </a:solidFill>
              </a:rPr>
              <a:t>Donna </a:t>
            </a:r>
            <a:r>
              <a:rPr lang="en-GB" sz="1000" b="1" dirty="0" err="1">
                <a:solidFill>
                  <a:schemeClr val="bg1"/>
                </a:solidFill>
              </a:rPr>
              <a:t>Croucher</a:t>
            </a:r>
            <a:r>
              <a:rPr lang="en-GB" sz="1000" dirty="0">
                <a:solidFill>
                  <a:schemeClr val="bg1"/>
                </a:solidFill>
              </a:rPr>
              <a:t>, Year </a:t>
            </a:r>
            <a:r>
              <a:rPr lang="en-GB" sz="1000" dirty="0" smtClean="0">
                <a:solidFill>
                  <a:schemeClr val="bg1"/>
                </a:solidFill>
              </a:rPr>
              <a:t>5</a:t>
            </a:r>
            <a:endParaRPr lang="en-GB" sz="1000" dirty="0">
              <a:solidFill>
                <a:schemeClr val="bg1"/>
              </a:solidFill>
            </a:endParaRPr>
          </a:p>
          <a:p>
            <a:pPr algn="ctr"/>
            <a:endParaRPr lang="en-GB" sz="200" dirty="0">
              <a:solidFill>
                <a:schemeClr val="bg1"/>
              </a:solidFill>
            </a:endParaRPr>
          </a:p>
          <a:p>
            <a:pPr algn="ctr"/>
            <a:r>
              <a:rPr lang="en-GB" sz="1000" dirty="0">
                <a:solidFill>
                  <a:schemeClr val="bg1"/>
                </a:solidFill>
              </a:rPr>
              <a:t>Operations Director for a FTSE 250 search business, leading their Executive HR Practice in the South. Eats far too much at client lunches, and loves a nice glass of wine!</a:t>
            </a:r>
          </a:p>
          <a:p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235" y="2741479"/>
            <a:ext cx="869402" cy="1182224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3707167" y="5749520"/>
            <a:ext cx="3011140" cy="1284974"/>
          </a:xfrm>
          <a:prstGeom prst="roundRect">
            <a:avLst/>
          </a:prstGeom>
          <a:gradFill>
            <a:gsLst>
              <a:gs pos="100000">
                <a:srgbClr val="BA0C2F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BA0C2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/>
          </a:p>
        </p:txBody>
      </p:sp>
      <p:sp>
        <p:nvSpPr>
          <p:cNvPr id="37" name="TextBox 36"/>
          <p:cNvSpPr txBox="1"/>
          <p:nvPr/>
        </p:nvSpPr>
        <p:spPr>
          <a:xfrm>
            <a:off x="3745835" y="5872970"/>
            <a:ext cx="1985135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 smtClean="0">
                <a:solidFill>
                  <a:schemeClr val="bg1"/>
                </a:solidFill>
              </a:rPr>
              <a:t>Online Shop Coordinator</a:t>
            </a:r>
            <a:endParaRPr lang="en-GB" sz="1050" b="1" dirty="0">
              <a:solidFill>
                <a:schemeClr val="bg1"/>
              </a:solidFill>
            </a:endParaRPr>
          </a:p>
          <a:p>
            <a:pPr algn="ctr"/>
            <a:r>
              <a:rPr lang="en-GB" sz="1050" b="1" dirty="0" smtClean="0">
                <a:solidFill>
                  <a:schemeClr val="bg1"/>
                </a:solidFill>
              </a:rPr>
              <a:t>Livia Tan, Reception</a:t>
            </a:r>
            <a:endParaRPr lang="en-GB" sz="1050" b="1" dirty="0">
              <a:solidFill>
                <a:schemeClr val="bg1"/>
              </a:solidFill>
            </a:endParaRPr>
          </a:p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A </a:t>
            </a:r>
            <a:r>
              <a:rPr lang="en-GB" sz="1000" dirty="0">
                <a:solidFill>
                  <a:schemeClr val="bg1"/>
                </a:solidFill>
              </a:rPr>
              <a:t>full time mummy who enjoys solving problems and organising everything she gets her hands on, looking forward to her first FREDs role.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927" y="5805216"/>
            <a:ext cx="912279" cy="11814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63" y="5838210"/>
            <a:ext cx="878731" cy="1171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226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B903E717099F4A8DAA2CC1378831CE" ma:contentTypeVersion="8" ma:contentTypeDescription="Create a new document." ma:contentTypeScope="" ma:versionID="3e35d71bf7ddc8a972d23dbf10c781ea">
  <xsd:schema xmlns:xsd="http://www.w3.org/2001/XMLSchema" xmlns:xs="http://www.w3.org/2001/XMLSchema" xmlns:p="http://schemas.microsoft.com/office/2006/metadata/properties" xmlns:ns3="aba0fd74-0d9e-4676-ba55-780499297b5f" targetNamespace="http://schemas.microsoft.com/office/2006/metadata/properties" ma:root="true" ma:fieldsID="95857aab65faaf9369b052006ea33a8d" ns3:_="">
    <xsd:import namespace="aba0fd74-0d9e-4676-ba55-780499297b5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a0fd74-0d9e-4676-ba55-780499297b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584724-C8A0-4CB1-8E90-0685D9983A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a0fd74-0d9e-4676-ba55-780499297b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CDC741-9F75-490B-8B93-BB966A559E3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ba0fd74-0d9e-4676-ba55-780499297b5f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19DD079-C0E2-4361-B747-0E1D015DC3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392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Thales 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Roberts, Tanya</cp:lastModifiedBy>
  <cp:revision>12</cp:revision>
  <dcterms:created xsi:type="dcterms:W3CDTF">2019-10-08T08:00:53Z</dcterms:created>
  <dcterms:modified xsi:type="dcterms:W3CDTF">2020-09-17T14:45:00Z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0x010100F9B903E717099F4A8DAA2CC1378831CE</vt:lpwstr>
  </property>
  <property fmtid="{D5CDD505-2E9C-101B-9397-08002B2CF9AE}" pid="3" name="TitusGUID">
    <vt:lpwstr>122e6baf-f620-4a44-9d50-52e3014ff81d</vt:lpwstr>
  </property>
  <property fmtid="{D5CDD505-2E9C-101B-9397-08002B2CF9AE}" pid="4" name="THALESClassification">
    <vt:lpwstr>TCA</vt:lpwstr>
  </property>
  <property fmtid="{D5CDD505-2E9C-101B-9397-08002B2CF9AE}" pid="5" name="Sensitivity">
    <vt:lpwstr>TGO</vt:lpwstr>
  </property>
  <property fmtid="{D5CDD505-2E9C-101B-9397-08002B2CF9AE}" pid="6" name="PD">
    <vt:lpwstr>PDN</vt:lpwstr>
  </property>
  <property fmtid="{D5CDD505-2E9C-101B-9397-08002B2CF9AE}" pid="7" name="EC">
    <vt:lpwstr>ECNA</vt:lpwstr>
  </property>
  <property fmtid="{D5CDD505-2E9C-101B-9397-08002B2CF9AE}" pid="8" name="LC">
    <vt:lpwstr>LCNA</vt:lpwstr>
  </property>
  <property fmtid="{D5CDD505-2E9C-101B-9397-08002B2CF9AE}" pid="9" name="AppHF">
    <vt:lpwstr>AHFN</vt:lpwstr>
  </property>
</Properties>
</file>